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58" r:id="rId4"/>
    <p:sldId id="260" r:id="rId5"/>
    <p:sldId id="262" r:id="rId6"/>
    <p:sldId id="263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075F38-92E6-41B3-A83A-2150DB6E260E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CE9E5FB-AAA0-4BB5-840B-DF811D61D1DD}">
      <dgm:prSet phldrT="[Text]" custT="1"/>
      <dgm:spPr>
        <a:solidFill>
          <a:srgbClr val="45A9C3"/>
        </a:solidFill>
      </dgm:spPr>
      <dgm:t>
        <a:bodyPr/>
        <a:lstStyle/>
        <a:p>
          <a:r>
            <a:rPr lang="de-DE" sz="1200" b="1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rPr>
            <a:t>Kernkompetenzen</a:t>
          </a:r>
        </a:p>
      </dgm:t>
    </dgm:pt>
    <dgm:pt modelId="{974DC9A7-27F8-47C6-A368-F3E48CCEADD2}" type="parTrans" cxnId="{66091549-B9C3-4988-90DE-4BB6FBF60CBF}">
      <dgm:prSet/>
      <dgm:spPr/>
      <dgm:t>
        <a:bodyPr/>
        <a:lstStyle/>
        <a:p>
          <a:endParaRPr lang="de-DE" sz="1200">
            <a:latin typeface="Titillium Web" panose="00000500000000000000" pitchFamily="2" charset="0"/>
          </a:endParaRPr>
        </a:p>
      </dgm:t>
    </dgm:pt>
    <dgm:pt modelId="{63F7795A-CC11-4D57-AEB4-A20D04CF639E}" type="sibTrans" cxnId="{66091549-B9C3-4988-90DE-4BB6FBF60CBF}">
      <dgm:prSet/>
      <dgm:spPr/>
      <dgm:t>
        <a:bodyPr/>
        <a:lstStyle/>
        <a:p>
          <a:endParaRPr lang="de-DE" sz="1200">
            <a:latin typeface="Titillium Web" panose="00000500000000000000" pitchFamily="2" charset="0"/>
          </a:endParaRPr>
        </a:p>
      </dgm:t>
    </dgm:pt>
    <dgm:pt modelId="{5C3F85DF-FF18-4AD5-944C-1240A8CB6B7E}">
      <dgm:prSet phldrT="[Text]" custT="1"/>
      <dgm:spPr>
        <a:solidFill>
          <a:srgbClr val="45A9C3"/>
        </a:solidFill>
      </dgm:spPr>
      <dgm:t>
        <a:bodyPr/>
        <a:lstStyle/>
        <a:p>
          <a:pPr algn="ctr"/>
          <a:r>
            <a:rPr lang="de-DE" sz="1200" dirty="0">
              <a:latin typeface="Arial" panose="020B0604020202020204" pitchFamily="34" charset="0"/>
              <a:cs typeface="Arial" panose="020B0604020202020204" pitchFamily="34" charset="0"/>
            </a:rPr>
            <a:t>Vertriebskompetenz</a:t>
          </a:r>
        </a:p>
      </dgm:t>
    </dgm:pt>
    <dgm:pt modelId="{BC3BC964-E8ED-4B8B-8023-B2051CBD7D39}" type="parTrans" cxnId="{91C36E8B-8287-429D-BB63-DDE83FD5D080}">
      <dgm:prSet/>
      <dgm:spPr>
        <a:ln>
          <a:solidFill>
            <a:srgbClr val="006178"/>
          </a:solidFill>
        </a:ln>
      </dgm:spPr>
      <dgm:t>
        <a:bodyPr/>
        <a:lstStyle/>
        <a:p>
          <a:endParaRPr lang="de-DE" sz="1200">
            <a:latin typeface="Titillium Web" panose="00000500000000000000" pitchFamily="2" charset="0"/>
          </a:endParaRPr>
        </a:p>
      </dgm:t>
    </dgm:pt>
    <dgm:pt modelId="{B998D483-9253-4811-8FAD-81AE73D5429A}" type="sibTrans" cxnId="{91C36E8B-8287-429D-BB63-DDE83FD5D080}">
      <dgm:prSet/>
      <dgm:spPr/>
      <dgm:t>
        <a:bodyPr/>
        <a:lstStyle/>
        <a:p>
          <a:endParaRPr lang="de-DE" sz="1200">
            <a:latin typeface="Titillium Web" panose="00000500000000000000" pitchFamily="2" charset="0"/>
          </a:endParaRPr>
        </a:p>
      </dgm:t>
    </dgm:pt>
    <dgm:pt modelId="{B1F7D4BF-D513-4BE7-A7FB-DBB7E0A0C6CC}">
      <dgm:prSet phldrT="[Text]" custT="1"/>
      <dgm:spPr>
        <a:solidFill>
          <a:srgbClr val="45A9C3"/>
        </a:solidFill>
      </dgm:spPr>
      <dgm:t>
        <a:bodyPr/>
        <a:lstStyle/>
        <a:p>
          <a:pPr algn="ctr"/>
          <a:r>
            <a:rPr lang="de-DE" sz="1200" dirty="0">
              <a:latin typeface="Arial" panose="020B0604020202020204" pitchFamily="34" charset="0"/>
              <a:cs typeface="Arial" panose="020B0604020202020204" pitchFamily="34" charset="0"/>
            </a:rPr>
            <a:t>Projektmanagement-kompetenz</a:t>
          </a:r>
        </a:p>
      </dgm:t>
    </dgm:pt>
    <dgm:pt modelId="{A55149FF-3E6E-4BCB-9D09-8FEB34057DD3}" type="parTrans" cxnId="{B615613E-8B97-4394-ABC7-81952918BCAA}">
      <dgm:prSet/>
      <dgm:spPr>
        <a:ln>
          <a:solidFill>
            <a:srgbClr val="006178"/>
          </a:solidFill>
        </a:ln>
      </dgm:spPr>
      <dgm:t>
        <a:bodyPr/>
        <a:lstStyle/>
        <a:p>
          <a:endParaRPr lang="de-DE"/>
        </a:p>
      </dgm:t>
    </dgm:pt>
    <dgm:pt modelId="{E77B1A43-B1B4-40BE-8440-2530D28DD69E}" type="sibTrans" cxnId="{B615613E-8B97-4394-ABC7-81952918BCAA}">
      <dgm:prSet/>
      <dgm:spPr/>
      <dgm:t>
        <a:bodyPr/>
        <a:lstStyle/>
        <a:p>
          <a:endParaRPr lang="de-DE"/>
        </a:p>
      </dgm:t>
    </dgm:pt>
    <dgm:pt modelId="{269D1B7B-2390-477D-A23B-ECE5B519FA62}">
      <dgm:prSet phldrT="[Text]" custT="1"/>
      <dgm:spPr>
        <a:solidFill>
          <a:srgbClr val="45A9C3"/>
        </a:solidFill>
      </dgm:spPr>
      <dgm:t>
        <a:bodyPr/>
        <a:lstStyle/>
        <a:p>
          <a:pPr algn="ctr"/>
          <a:r>
            <a:rPr lang="de-DE" sz="1200" dirty="0">
              <a:latin typeface="Arial" panose="020B0604020202020204" pitchFamily="34" charset="0"/>
              <a:cs typeface="Arial" panose="020B0604020202020204" pitchFamily="34" charset="0"/>
            </a:rPr>
            <a:t>Prozess- &amp; Beratungsexzellenz</a:t>
          </a:r>
        </a:p>
      </dgm:t>
    </dgm:pt>
    <dgm:pt modelId="{0A8EBDB0-BDF7-48D1-AF62-2D5AE88E9C02}" type="parTrans" cxnId="{C7385B83-B89F-44F0-A345-B6D06ADFBC11}">
      <dgm:prSet/>
      <dgm:spPr>
        <a:ln>
          <a:solidFill>
            <a:srgbClr val="006178"/>
          </a:solidFill>
        </a:ln>
      </dgm:spPr>
      <dgm:t>
        <a:bodyPr/>
        <a:lstStyle/>
        <a:p>
          <a:endParaRPr lang="de-DE"/>
        </a:p>
      </dgm:t>
    </dgm:pt>
    <dgm:pt modelId="{808ED52A-7756-4F24-9913-C5D73770D52E}" type="sibTrans" cxnId="{C7385B83-B89F-44F0-A345-B6D06ADFBC11}">
      <dgm:prSet/>
      <dgm:spPr/>
      <dgm:t>
        <a:bodyPr/>
        <a:lstStyle/>
        <a:p>
          <a:endParaRPr lang="de-DE"/>
        </a:p>
      </dgm:t>
    </dgm:pt>
    <dgm:pt modelId="{F457F131-ABAE-42F3-B829-A12ACD238651}" type="pres">
      <dgm:prSet presAssocID="{C8075F38-92E6-41B3-A83A-2150DB6E260E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09267CF-AE60-4D95-8BBD-036707272614}" type="pres">
      <dgm:prSet presAssocID="{1CE9E5FB-AAA0-4BB5-840B-DF811D61D1DD}" presName="hierRoot1" presStyleCnt="0">
        <dgm:presLayoutVars>
          <dgm:hierBranch val="init"/>
        </dgm:presLayoutVars>
      </dgm:prSet>
      <dgm:spPr/>
    </dgm:pt>
    <dgm:pt modelId="{B1421059-A302-47A5-99C5-46DBAAF824AE}" type="pres">
      <dgm:prSet presAssocID="{1CE9E5FB-AAA0-4BB5-840B-DF811D61D1DD}" presName="rootComposite1" presStyleCnt="0"/>
      <dgm:spPr/>
    </dgm:pt>
    <dgm:pt modelId="{2E3CAF8B-C07B-401C-B447-7A4B42DEA157}" type="pres">
      <dgm:prSet presAssocID="{1CE9E5FB-AAA0-4BB5-840B-DF811D61D1DD}" presName="rootText1" presStyleLbl="alignAcc1" presStyleIdx="0" presStyleCnt="0">
        <dgm:presLayoutVars>
          <dgm:chPref val="3"/>
        </dgm:presLayoutVars>
      </dgm:prSet>
      <dgm:spPr/>
    </dgm:pt>
    <dgm:pt modelId="{96EB279C-E3A5-4CFD-B97F-EAAD03F9CCF4}" type="pres">
      <dgm:prSet presAssocID="{1CE9E5FB-AAA0-4BB5-840B-DF811D61D1DD}" presName="topArc1" presStyleLbl="parChTrans1D1" presStyleIdx="0" presStyleCnt="8"/>
      <dgm:spPr>
        <a:ln>
          <a:noFill/>
        </a:ln>
      </dgm:spPr>
    </dgm:pt>
    <dgm:pt modelId="{49C6E652-A067-4942-B43D-6AECC674875A}" type="pres">
      <dgm:prSet presAssocID="{1CE9E5FB-AAA0-4BB5-840B-DF811D61D1DD}" presName="bottomArc1" presStyleLbl="parChTrans1D1" presStyleIdx="1" presStyleCnt="8"/>
      <dgm:spPr>
        <a:ln>
          <a:solidFill>
            <a:srgbClr val="006178"/>
          </a:solidFill>
        </a:ln>
      </dgm:spPr>
    </dgm:pt>
    <dgm:pt modelId="{065A4337-7AE8-463C-AFCE-14587D6FED26}" type="pres">
      <dgm:prSet presAssocID="{1CE9E5FB-AAA0-4BB5-840B-DF811D61D1DD}" presName="topConnNode1" presStyleLbl="node1" presStyleIdx="0" presStyleCnt="0"/>
      <dgm:spPr/>
    </dgm:pt>
    <dgm:pt modelId="{B93AF3B7-8941-4ABB-A9F0-FC08E4E9A1B4}" type="pres">
      <dgm:prSet presAssocID="{1CE9E5FB-AAA0-4BB5-840B-DF811D61D1DD}" presName="hierChild2" presStyleCnt="0"/>
      <dgm:spPr/>
    </dgm:pt>
    <dgm:pt modelId="{67B3FA59-D04B-412A-A650-ACFBBFEA21D8}" type="pres">
      <dgm:prSet presAssocID="{BC3BC964-E8ED-4B8B-8023-B2051CBD7D39}" presName="Name28" presStyleLbl="parChTrans1D2" presStyleIdx="0" presStyleCnt="3"/>
      <dgm:spPr/>
    </dgm:pt>
    <dgm:pt modelId="{38125FC5-6323-4E09-AEC2-5DB54F48CA65}" type="pres">
      <dgm:prSet presAssocID="{5C3F85DF-FF18-4AD5-944C-1240A8CB6B7E}" presName="hierRoot2" presStyleCnt="0">
        <dgm:presLayoutVars>
          <dgm:hierBranch val="init"/>
        </dgm:presLayoutVars>
      </dgm:prSet>
      <dgm:spPr/>
    </dgm:pt>
    <dgm:pt modelId="{CE6D1297-D7AA-4151-95EF-0D31D0C3501F}" type="pres">
      <dgm:prSet presAssocID="{5C3F85DF-FF18-4AD5-944C-1240A8CB6B7E}" presName="rootComposite2" presStyleCnt="0"/>
      <dgm:spPr/>
    </dgm:pt>
    <dgm:pt modelId="{971078F1-A973-48E3-A0FD-D21961BD2030}" type="pres">
      <dgm:prSet presAssocID="{5C3F85DF-FF18-4AD5-944C-1240A8CB6B7E}" presName="rootText2" presStyleLbl="alignAcc1" presStyleIdx="0" presStyleCnt="0">
        <dgm:presLayoutVars>
          <dgm:chPref val="3"/>
        </dgm:presLayoutVars>
      </dgm:prSet>
      <dgm:spPr/>
    </dgm:pt>
    <dgm:pt modelId="{41C0735F-A4C9-4CF1-9FF2-43CCAB6F3A6F}" type="pres">
      <dgm:prSet presAssocID="{5C3F85DF-FF18-4AD5-944C-1240A8CB6B7E}" presName="topArc2" presStyleLbl="parChTrans1D1" presStyleIdx="2" presStyleCnt="8"/>
      <dgm:spPr>
        <a:ln>
          <a:solidFill>
            <a:srgbClr val="006178"/>
          </a:solidFill>
        </a:ln>
      </dgm:spPr>
    </dgm:pt>
    <dgm:pt modelId="{7EDECAF1-EABF-479A-9041-4743D92C7FFB}" type="pres">
      <dgm:prSet presAssocID="{5C3F85DF-FF18-4AD5-944C-1240A8CB6B7E}" presName="bottomArc2" presStyleLbl="parChTrans1D1" presStyleIdx="3" presStyleCnt="8"/>
      <dgm:spPr>
        <a:ln>
          <a:noFill/>
        </a:ln>
      </dgm:spPr>
    </dgm:pt>
    <dgm:pt modelId="{927233C6-BBF1-4CBE-9481-C175A3CDFBF6}" type="pres">
      <dgm:prSet presAssocID="{5C3F85DF-FF18-4AD5-944C-1240A8CB6B7E}" presName="topConnNode2" presStyleLbl="node2" presStyleIdx="0" presStyleCnt="0"/>
      <dgm:spPr/>
    </dgm:pt>
    <dgm:pt modelId="{00082E1B-A542-4DF4-8D97-E63B3C3EDF83}" type="pres">
      <dgm:prSet presAssocID="{5C3F85DF-FF18-4AD5-944C-1240A8CB6B7E}" presName="hierChild4" presStyleCnt="0"/>
      <dgm:spPr/>
    </dgm:pt>
    <dgm:pt modelId="{8249CF43-11FB-4946-8935-F8F81EDFE98B}" type="pres">
      <dgm:prSet presAssocID="{5C3F85DF-FF18-4AD5-944C-1240A8CB6B7E}" presName="hierChild5" presStyleCnt="0"/>
      <dgm:spPr/>
    </dgm:pt>
    <dgm:pt modelId="{C3327EDD-3694-4577-9CD9-7CB2E37323E3}" type="pres">
      <dgm:prSet presAssocID="{0A8EBDB0-BDF7-48D1-AF62-2D5AE88E9C02}" presName="Name28" presStyleLbl="parChTrans1D2" presStyleIdx="1" presStyleCnt="3"/>
      <dgm:spPr/>
    </dgm:pt>
    <dgm:pt modelId="{F5F68C57-D918-4B93-BC88-1C06C277B3F0}" type="pres">
      <dgm:prSet presAssocID="{269D1B7B-2390-477D-A23B-ECE5B519FA62}" presName="hierRoot2" presStyleCnt="0">
        <dgm:presLayoutVars>
          <dgm:hierBranch val="init"/>
        </dgm:presLayoutVars>
      </dgm:prSet>
      <dgm:spPr/>
    </dgm:pt>
    <dgm:pt modelId="{7C09EB6C-D0AE-48DF-B8BE-19F03352E0AA}" type="pres">
      <dgm:prSet presAssocID="{269D1B7B-2390-477D-A23B-ECE5B519FA62}" presName="rootComposite2" presStyleCnt="0"/>
      <dgm:spPr/>
    </dgm:pt>
    <dgm:pt modelId="{051614E4-AB04-4765-AFC4-FD887F267D57}" type="pres">
      <dgm:prSet presAssocID="{269D1B7B-2390-477D-A23B-ECE5B519FA62}" presName="rootText2" presStyleLbl="alignAcc1" presStyleIdx="0" presStyleCnt="0">
        <dgm:presLayoutVars>
          <dgm:chPref val="3"/>
        </dgm:presLayoutVars>
      </dgm:prSet>
      <dgm:spPr/>
    </dgm:pt>
    <dgm:pt modelId="{A4BA4E68-4ED7-44A5-8F8D-0DAF03F397CE}" type="pres">
      <dgm:prSet presAssocID="{269D1B7B-2390-477D-A23B-ECE5B519FA62}" presName="topArc2" presStyleLbl="parChTrans1D1" presStyleIdx="4" presStyleCnt="8"/>
      <dgm:spPr>
        <a:ln>
          <a:solidFill>
            <a:srgbClr val="006178"/>
          </a:solidFill>
        </a:ln>
      </dgm:spPr>
    </dgm:pt>
    <dgm:pt modelId="{3B04E774-68EE-42FD-A1B0-510989F8F988}" type="pres">
      <dgm:prSet presAssocID="{269D1B7B-2390-477D-A23B-ECE5B519FA62}" presName="bottomArc2" presStyleLbl="parChTrans1D1" presStyleIdx="5" presStyleCnt="8"/>
      <dgm:spPr>
        <a:ln>
          <a:noFill/>
        </a:ln>
      </dgm:spPr>
    </dgm:pt>
    <dgm:pt modelId="{B86F6F11-1820-4E3F-8889-2AFA294C6E69}" type="pres">
      <dgm:prSet presAssocID="{269D1B7B-2390-477D-A23B-ECE5B519FA62}" presName="topConnNode2" presStyleLbl="node2" presStyleIdx="0" presStyleCnt="0"/>
      <dgm:spPr/>
    </dgm:pt>
    <dgm:pt modelId="{60E42CB5-E016-4F9B-81E4-826D111C6AE3}" type="pres">
      <dgm:prSet presAssocID="{269D1B7B-2390-477D-A23B-ECE5B519FA62}" presName="hierChild4" presStyleCnt="0"/>
      <dgm:spPr/>
    </dgm:pt>
    <dgm:pt modelId="{F9F1F093-247B-43A8-910E-AA8750DCF07F}" type="pres">
      <dgm:prSet presAssocID="{269D1B7B-2390-477D-A23B-ECE5B519FA62}" presName="hierChild5" presStyleCnt="0"/>
      <dgm:spPr/>
    </dgm:pt>
    <dgm:pt modelId="{781C44E4-CF13-4A23-8C59-FE55C3D94C52}" type="pres">
      <dgm:prSet presAssocID="{A55149FF-3E6E-4BCB-9D09-8FEB34057DD3}" presName="Name28" presStyleLbl="parChTrans1D2" presStyleIdx="2" presStyleCnt="3"/>
      <dgm:spPr/>
    </dgm:pt>
    <dgm:pt modelId="{C8D1FAE4-3445-424B-B95B-BA831D5A86D2}" type="pres">
      <dgm:prSet presAssocID="{B1F7D4BF-D513-4BE7-A7FB-DBB7E0A0C6CC}" presName="hierRoot2" presStyleCnt="0">
        <dgm:presLayoutVars>
          <dgm:hierBranch val="init"/>
        </dgm:presLayoutVars>
      </dgm:prSet>
      <dgm:spPr/>
    </dgm:pt>
    <dgm:pt modelId="{FF190CA2-061C-48E0-836F-D5A06171DD2E}" type="pres">
      <dgm:prSet presAssocID="{B1F7D4BF-D513-4BE7-A7FB-DBB7E0A0C6CC}" presName="rootComposite2" presStyleCnt="0"/>
      <dgm:spPr/>
    </dgm:pt>
    <dgm:pt modelId="{408F206D-5BC5-4ABA-BA10-72FB58301E3A}" type="pres">
      <dgm:prSet presAssocID="{B1F7D4BF-D513-4BE7-A7FB-DBB7E0A0C6CC}" presName="rootText2" presStyleLbl="alignAcc1" presStyleIdx="0" presStyleCnt="0">
        <dgm:presLayoutVars>
          <dgm:chPref val="3"/>
        </dgm:presLayoutVars>
      </dgm:prSet>
      <dgm:spPr/>
    </dgm:pt>
    <dgm:pt modelId="{4D9A47CB-3C4D-4073-9088-EC4CBFBDA104}" type="pres">
      <dgm:prSet presAssocID="{B1F7D4BF-D513-4BE7-A7FB-DBB7E0A0C6CC}" presName="topArc2" presStyleLbl="parChTrans1D1" presStyleIdx="6" presStyleCnt="8"/>
      <dgm:spPr>
        <a:ln>
          <a:solidFill>
            <a:srgbClr val="006178"/>
          </a:solidFill>
        </a:ln>
      </dgm:spPr>
    </dgm:pt>
    <dgm:pt modelId="{AE180AEA-2CA3-429B-BAFE-82FEC4933E16}" type="pres">
      <dgm:prSet presAssocID="{B1F7D4BF-D513-4BE7-A7FB-DBB7E0A0C6CC}" presName="bottomArc2" presStyleLbl="parChTrans1D1" presStyleIdx="7" presStyleCnt="8"/>
      <dgm:spPr>
        <a:ln>
          <a:noFill/>
        </a:ln>
      </dgm:spPr>
    </dgm:pt>
    <dgm:pt modelId="{CAB304F1-A215-4ED4-9647-4CA707DB020C}" type="pres">
      <dgm:prSet presAssocID="{B1F7D4BF-D513-4BE7-A7FB-DBB7E0A0C6CC}" presName="topConnNode2" presStyleLbl="node2" presStyleIdx="0" presStyleCnt="0"/>
      <dgm:spPr/>
    </dgm:pt>
    <dgm:pt modelId="{34D2C664-1A47-4E82-A78E-DB265D45C1DC}" type="pres">
      <dgm:prSet presAssocID="{B1F7D4BF-D513-4BE7-A7FB-DBB7E0A0C6CC}" presName="hierChild4" presStyleCnt="0"/>
      <dgm:spPr/>
    </dgm:pt>
    <dgm:pt modelId="{5EAA1BF6-EA9A-4329-9720-9EE074E79B3C}" type="pres">
      <dgm:prSet presAssocID="{B1F7D4BF-D513-4BE7-A7FB-DBB7E0A0C6CC}" presName="hierChild5" presStyleCnt="0"/>
      <dgm:spPr/>
    </dgm:pt>
    <dgm:pt modelId="{F599EEE0-FE00-4997-8524-8AAD0C1A9108}" type="pres">
      <dgm:prSet presAssocID="{1CE9E5FB-AAA0-4BB5-840B-DF811D61D1DD}" presName="hierChild3" presStyleCnt="0"/>
      <dgm:spPr/>
    </dgm:pt>
  </dgm:ptLst>
  <dgm:cxnLst>
    <dgm:cxn modelId="{9E5D0616-3297-4B6E-9C27-A4F0F5CE3ECB}" type="presOf" srcId="{5C3F85DF-FF18-4AD5-944C-1240A8CB6B7E}" destId="{971078F1-A973-48E3-A0FD-D21961BD2030}" srcOrd="0" destOrd="0" presId="urn:microsoft.com/office/officeart/2008/layout/HalfCircleOrganizationChart"/>
    <dgm:cxn modelId="{EF5D082A-F382-42FA-BC96-7B08EDE9CBC8}" type="presOf" srcId="{1CE9E5FB-AAA0-4BB5-840B-DF811D61D1DD}" destId="{065A4337-7AE8-463C-AFCE-14587D6FED26}" srcOrd="1" destOrd="0" presId="urn:microsoft.com/office/officeart/2008/layout/HalfCircleOrganizationChart"/>
    <dgm:cxn modelId="{B615613E-8B97-4394-ABC7-81952918BCAA}" srcId="{1CE9E5FB-AAA0-4BB5-840B-DF811D61D1DD}" destId="{B1F7D4BF-D513-4BE7-A7FB-DBB7E0A0C6CC}" srcOrd="2" destOrd="0" parTransId="{A55149FF-3E6E-4BCB-9D09-8FEB34057DD3}" sibTransId="{E77B1A43-B1B4-40BE-8440-2530D28DD69E}"/>
    <dgm:cxn modelId="{48D82C40-E698-4CA1-A2FB-5864C1D03200}" type="presOf" srcId="{269D1B7B-2390-477D-A23B-ECE5B519FA62}" destId="{051614E4-AB04-4765-AFC4-FD887F267D57}" srcOrd="0" destOrd="0" presId="urn:microsoft.com/office/officeart/2008/layout/HalfCircleOrganizationChart"/>
    <dgm:cxn modelId="{66091549-B9C3-4988-90DE-4BB6FBF60CBF}" srcId="{C8075F38-92E6-41B3-A83A-2150DB6E260E}" destId="{1CE9E5FB-AAA0-4BB5-840B-DF811D61D1DD}" srcOrd="0" destOrd="0" parTransId="{974DC9A7-27F8-47C6-A368-F3E48CCEADD2}" sibTransId="{63F7795A-CC11-4D57-AEB4-A20D04CF639E}"/>
    <dgm:cxn modelId="{58754A6B-2B85-4404-9E86-BB56A7825DA5}" type="presOf" srcId="{B1F7D4BF-D513-4BE7-A7FB-DBB7E0A0C6CC}" destId="{408F206D-5BC5-4ABA-BA10-72FB58301E3A}" srcOrd="0" destOrd="0" presId="urn:microsoft.com/office/officeart/2008/layout/HalfCircleOrganizationChart"/>
    <dgm:cxn modelId="{CA05DF56-E94A-46D1-AA79-496507296CCA}" type="presOf" srcId="{A55149FF-3E6E-4BCB-9D09-8FEB34057DD3}" destId="{781C44E4-CF13-4A23-8C59-FE55C3D94C52}" srcOrd="0" destOrd="0" presId="urn:microsoft.com/office/officeart/2008/layout/HalfCircleOrganizationChart"/>
    <dgm:cxn modelId="{C7385B83-B89F-44F0-A345-B6D06ADFBC11}" srcId="{1CE9E5FB-AAA0-4BB5-840B-DF811D61D1DD}" destId="{269D1B7B-2390-477D-A23B-ECE5B519FA62}" srcOrd="1" destOrd="0" parTransId="{0A8EBDB0-BDF7-48D1-AF62-2D5AE88E9C02}" sibTransId="{808ED52A-7756-4F24-9913-C5D73770D52E}"/>
    <dgm:cxn modelId="{91C36E8B-8287-429D-BB63-DDE83FD5D080}" srcId="{1CE9E5FB-AAA0-4BB5-840B-DF811D61D1DD}" destId="{5C3F85DF-FF18-4AD5-944C-1240A8CB6B7E}" srcOrd="0" destOrd="0" parTransId="{BC3BC964-E8ED-4B8B-8023-B2051CBD7D39}" sibTransId="{B998D483-9253-4811-8FAD-81AE73D5429A}"/>
    <dgm:cxn modelId="{0D10B3B0-DAF1-498F-89FB-AB9FF643D47C}" type="presOf" srcId="{B1F7D4BF-D513-4BE7-A7FB-DBB7E0A0C6CC}" destId="{CAB304F1-A215-4ED4-9647-4CA707DB020C}" srcOrd="1" destOrd="0" presId="urn:microsoft.com/office/officeart/2008/layout/HalfCircleOrganizationChart"/>
    <dgm:cxn modelId="{92F6E0D1-EDE5-4BD9-95BA-C69C067A750F}" type="presOf" srcId="{0A8EBDB0-BDF7-48D1-AF62-2D5AE88E9C02}" destId="{C3327EDD-3694-4577-9CD9-7CB2E37323E3}" srcOrd="0" destOrd="0" presId="urn:microsoft.com/office/officeart/2008/layout/HalfCircleOrganizationChart"/>
    <dgm:cxn modelId="{92693DD2-A005-4102-98D0-CD51202AD37B}" type="presOf" srcId="{C8075F38-92E6-41B3-A83A-2150DB6E260E}" destId="{F457F131-ABAE-42F3-B829-A12ACD238651}" srcOrd="0" destOrd="0" presId="urn:microsoft.com/office/officeart/2008/layout/HalfCircleOrganizationChart"/>
    <dgm:cxn modelId="{F5D8A0E0-05B7-4B9E-8B38-EA50805BE566}" type="presOf" srcId="{269D1B7B-2390-477D-A23B-ECE5B519FA62}" destId="{B86F6F11-1820-4E3F-8889-2AFA294C6E69}" srcOrd="1" destOrd="0" presId="urn:microsoft.com/office/officeart/2008/layout/HalfCircleOrganizationChart"/>
    <dgm:cxn modelId="{1022CDE1-AEA2-4ADE-BC19-0AE4A4E78B94}" type="presOf" srcId="{BC3BC964-E8ED-4B8B-8023-B2051CBD7D39}" destId="{67B3FA59-D04B-412A-A650-ACFBBFEA21D8}" srcOrd="0" destOrd="0" presId="urn:microsoft.com/office/officeart/2008/layout/HalfCircleOrganizationChart"/>
    <dgm:cxn modelId="{48E1BBE6-CF1B-4574-8394-EDCC59137C2A}" type="presOf" srcId="{5C3F85DF-FF18-4AD5-944C-1240A8CB6B7E}" destId="{927233C6-BBF1-4CBE-9481-C175A3CDFBF6}" srcOrd="1" destOrd="0" presId="urn:microsoft.com/office/officeart/2008/layout/HalfCircleOrganizationChart"/>
    <dgm:cxn modelId="{FBC9B7F3-C378-44E0-9154-389578409E1E}" type="presOf" srcId="{1CE9E5FB-AAA0-4BB5-840B-DF811D61D1DD}" destId="{2E3CAF8B-C07B-401C-B447-7A4B42DEA157}" srcOrd="0" destOrd="0" presId="urn:microsoft.com/office/officeart/2008/layout/HalfCircleOrganizationChart"/>
    <dgm:cxn modelId="{F603328D-C378-4263-9719-A7AA85A5FB58}" type="presParOf" srcId="{F457F131-ABAE-42F3-B829-A12ACD238651}" destId="{B09267CF-AE60-4D95-8BBD-036707272614}" srcOrd="0" destOrd="0" presId="urn:microsoft.com/office/officeart/2008/layout/HalfCircleOrganizationChart"/>
    <dgm:cxn modelId="{B3499B76-9449-45C9-AAC7-F4058755422F}" type="presParOf" srcId="{B09267CF-AE60-4D95-8BBD-036707272614}" destId="{B1421059-A302-47A5-99C5-46DBAAF824AE}" srcOrd="0" destOrd="0" presId="urn:microsoft.com/office/officeart/2008/layout/HalfCircleOrganizationChart"/>
    <dgm:cxn modelId="{281A51C3-D022-4328-B5E4-2CF7CE2CAAB9}" type="presParOf" srcId="{B1421059-A302-47A5-99C5-46DBAAF824AE}" destId="{2E3CAF8B-C07B-401C-B447-7A4B42DEA157}" srcOrd="0" destOrd="0" presId="urn:microsoft.com/office/officeart/2008/layout/HalfCircleOrganizationChart"/>
    <dgm:cxn modelId="{E97D65A0-D77A-4A46-9292-3A7331E7B840}" type="presParOf" srcId="{B1421059-A302-47A5-99C5-46DBAAF824AE}" destId="{96EB279C-E3A5-4CFD-B97F-EAAD03F9CCF4}" srcOrd="1" destOrd="0" presId="urn:microsoft.com/office/officeart/2008/layout/HalfCircleOrganizationChart"/>
    <dgm:cxn modelId="{2B4AA6B8-E7B2-41DE-BF04-6B320824664F}" type="presParOf" srcId="{B1421059-A302-47A5-99C5-46DBAAF824AE}" destId="{49C6E652-A067-4942-B43D-6AECC674875A}" srcOrd="2" destOrd="0" presId="urn:microsoft.com/office/officeart/2008/layout/HalfCircleOrganizationChart"/>
    <dgm:cxn modelId="{90231DFB-2025-4DC7-B7B8-028FBCBDC86B}" type="presParOf" srcId="{B1421059-A302-47A5-99C5-46DBAAF824AE}" destId="{065A4337-7AE8-463C-AFCE-14587D6FED26}" srcOrd="3" destOrd="0" presId="urn:microsoft.com/office/officeart/2008/layout/HalfCircleOrganizationChart"/>
    <dgm:cxn modelId="{64030A6A-7D02-453A-83E8-002145037359}" type="presParOf" srcId="{B09267CF-AE60-4D95-8BBD-036707272614}" destId="{B93AF3B7-8941-4ABB-A9F0-FC08E4E9A1B4}" srcOrd="1" destOrd="0" presId="urn:microsoft.com/office/officeart/2008/layout/HalfCircleOrganizationChart"/>
    <dgm:cxn modelId="{AED93AA1-5834-4C0A-97BC-B1CA69B33D44}" type="presParOf" srcId="{B93AF3B7-8941-4ABB-A9F0-FC08E4E9A1B4}" destId="{67B3FA59-D04B-412A-A650-ACFBBFEA21D8}" srcOrd="0" destOrd="0" presId="urn:microsoft.com/office/officeart/2008/layout/HalfCircleOrganizationChart"/>
    <dgm:cxn modelId="{DE80C61A-DF33-4585-BF66-F452BDD22BE0}" type="presParOf" srcId="{B93AF3B7-8941-4ABB-A9F0-FC08E4E9A1B4}" destId="{38125FC5-6323-4E09-AEC2-5DB54F48CA65}" srcOrd="1" destOrd="0" presId="urn:microsoft.com/office/officeart/2008/layout/HalfCircleOrganizationChart"/>
    <dgm:cxn modelId="{514753DE-4A32-48BF-8ECD-495DCE705059}" type="presParOf" srcId="{38125FC5-6323-4E09-AEC2-5DB54F48CA65}" destId="{CE6D1297-D7AA-4151-95EF-0D31D0C3501F}" srcOrd="0" destOrd="0" presId="urn:microsoft.com/office/officeart/2008/layout/HalfCircleOrganizationChart"/>
    <dgm:cxn modelId="{A0DCE7C2-119A-44FC-BF40-F9133A66989B}" type="presParOf" srcId="{CE6D1297-D7AA-4151-95EF-0D31D0C3501F}" destId="{971078F1-A973-48E3-A0FD-D21961BD2030}" srcOrd="0" destOrd="0" presId="urn:microsoft.com/office/officeart/2008/layout/HalfCircleOrganizationChart"/>
    <dgm:cxn modelId="{01577D0B-C6CC-43B8-81BE-E6859D524171}" type="presParOf" srcId="{CE6D1297-D7AA-4151-95EF-0D31D0C3501F}" destId="{41C0735F-A4C9-4CF1-9FF2-43CCAB6F3A6F}" srcOrd="1" destOrd="0" presId="urn:microsoft.com/office/officeart/2008/layout/HalfCircleOrganizationChart"/>
    <dgm:cxn modelId="{753767E0-4D37-45E1-B13F-A6E4704C0753}" type="presParOf" srcId="{CE6D1297-D7AA-4151-95EF-0D31D0C3501F}" destId="{7EDECAF1-EABF-479A-9041-4743D92C7FFB}" srcOrd="2" destOrd="0" presId="urn:microsoft.com/office/officeart/2008/layout/HalfCircleOrganizationChart"/>
    <dgm:cxn modelId="{80380B88-A9AC-401D-B24B-4CCAFB0963F8}" type="presParOf" srcId="{CE6D1297-D7AA-4151-95EF-0D31D0C3501F}" destId="{927233C6-BBF1-4CBE-9481-C175A3CDFBF6}" srcOrd="3" destOrd="0" presId="urn:microsoft.com/office/officeart/2008/layout/HalfCircleOrganizationChart"/>
    <dgm:cxn modelId="{A94B520E-1A2B-4CBD-A937-6AD34C9E5206}" type="presParOf" srcId="{38125FC5-6323-4E09-AEC2-5DB54F48CA65}" destId="{00082E1B-A542-4DF4-8D97-E63B3C3EDF83}" srcOrd="1" destOrd="0" presId="urn:microsoft.com/office/officeart/2008/layout/HalfCircleOrganizationChart"/>
    <dgm:cxn modelId="{A54F2A1F-52D3-476A-AAC9-1EAA99A4A18E}" type="presParOf" srcId="{38125FC5-6323-4E09-AEC2-5DB54F48CA65}" destId="{8249CF43-11FB-4946-8935-F8F81EDFE98B}" srcOrd="2" destOrd="0" presId="urn:microsoft.com/office/officeart/2008/layout/HalfCircleOrganizationChart"/>
    <dgm:cxn modelId="{6022EBD2-CFE9-494D-B8BA-AB3B350DBF75}" type="presParOf" srcId="{B93AF3B7-8941-4ABB-A9F0-FC08E4E9A1B4}" destId="{C3327EDD-3694-4577-9CD9-7CB2E37323E3}" srcOrd="2" destOrd="0" presId="urn:microsoft.com/office/officeart/2008/layout/HalfCircleOrganizationChart"/>
    <dgm:cxn modelId="{4ED784DE-A64A-476D-9574-170F33ED6396}" type="presParOf" srcId="{B93AF3B7-8941-4ABB-A9F0-FC08E4E9A1B4}" destId="{F5F68C57-D918-4B93-BC88-1C06C277B3F0}" srcOrd="3" destOrd="0" presId="urn:microsoft.com/office/officeart/2008/layout/HalfCircleOrganizationChart"/>
    <dgm:cxn modelId="{9A969B23-661E-4D08-AF2E-4759838CFD9E}" type="presParOf" srcId="{F5F68C57-D918-4B93-BC88-1C06C277B3F0}" destId="{7C09EB6C-D0AE-48DF-B8BE-19F03352E0AA}" srcOrd="0" destOrd="0" presId="urn:microsoft.com/office/officeart/2008/layout/HalfCircleOrganizationChart"/>
    <dgm:cxn modelId="{6DBA77FA-E6CB-4481-A408-415FF0609EEF}" type="presParOf" srcId="{7C09EB6C-D0AE-48DF-B8BE-19F03352E0AA}" destId="{051614E4-AB04-4765-AFC4-FD887F267D57}" srcOrd="0" destOrd="0" presId="urn:microsoft.com/office/officeart/2008/layout/HalfCircleOrganizationChart"/>
    <dgm:cxn modelId="{E302BBB0-A9B7-490E-A1FF-40E75CAA86E5}" type="presParOf" srcId="{7C09EB6C-D0AE-48DF-B8BE-19F03352E0AA}" destId="{A4BA4E68-4ED7-44A5-8F8D-0DAF03F397CE}" srcOrd="1" destOrd="0" presId="urn:microsoft.com/office/officeart/2008/layout/HalfCircleOrganizationChart"/>
    <dgm:cxn modelId="{507B24AF-65B9-41D8-B46E-7863B1D5BAB1}" type="presParOf" srcId="{7C09EB6C-D0AE-48DF-B8BE-19F03352E0AA}" destId="{3B04E774-68EE-42FD-A1B0-510989F8F988}" srcOrd="2" destOrd="0" presId="urn:microsoft.com/office/officeart/2008/layout/HalfCircleOrganizationChart"/>
    <dgm:cxn modelId="{9C2C99EB-7808-416F-9665-E291576C193F}" type="presParOf" srcId="{7C09EB6C-D0AE-48DF-B8BE-19F03352E0AA}" destId="{B86F6F11-1820-4E3F-8889-2AFA294C6E69}" srcOrd="3" destOrd="0" presId="urn:microsoft.com/office/officeart/2008/layout/HalfCircleOrganizationChart"/>
    <dgm:cxn modelId="{B0A99DEB-79A3-4ACE-B355-70147D5DB0F1}" type="presParOf" srcId="{F5F68C57-D918-4B93-BC88-1C06C277B3F0}" destId="{60E42CB5-E016-4F9B-81E4-826D111C6AE3}" srcOrd="1" destOrd="0" presId="urn:microsoft.com/office/officeart/2008/layout/HalfCircleOrganizationChart"/>
    <dgm:cxn modelId="{B24EB605-D6D8-4DCB-9E93-6D85B0853763}" type="presParOf" srcId="{F5F68C57-D918-4B93-BC88-1C06C277B3F0}" destId="{F9F1F093-247B-43A8-910E-AA8750DCF07F}" srcOrd="2" destOrd="0" presId="urn:microsoft.com/office/officeart/2008/layout/HalfCircleOrganizationChart"/>
    <dgm:cxn modelId="{C4B36357-B5B6-4B5D-B25B-A98559C6401C}" type="presParOf" srcId="{B93AF3B7-8941-4ABB-A9F0-FC08E4E9A1B4}" destId="{781C44E4-CF13-4A23-8C59-FE55C3D94C52}" srcOrd="4" destOrd="0" presId="urn:microsoft.com/office/officeart/2008/layout/HalfCircleOrganizationChart"/>
    <dgm:cxn modelId="{7893BFE6-46A2-417C-9D9B-E78AE9D76111}" type="presParOf" srcId="{B93AF3B7-8941-4ABB-A9F0-FC08E4E9A1B4}" destId="{C8D1FAE4-3445-424B-B95B-BA831D5A86D2}" srcOrd="5" destOrd="0" presId="urn:microsoft.com/office/officeart/2008/layout/HalfCircleOrganizationChart"/>
    <dgm:cxn modelId="{F214AF39-2645-4CD4-914D-F624F9192258}" type="presParOf" srcId="{C8D1FAE4-3445-424B-B95B-BA831D5A86D2}" destId="{FF190CA2-061C-48E0-836F-D5A06171DD2E}" srcOrd="0" destOrd="0" presId="urn:microsoft.com/office/officeart/2008/layout/HalfCircleOrganizationChart"/>
    <dgm:cxn modelId="{5173D16E-9348-4073-A821-53B3B0C56894}" type="presParOf" srcId="{FF190CA2-061C-48E0-836F-D5A06171DD2E}" destId="{408F206D-5BC5-4ABA-BA10-72FB58301E3A}" srcOrd="0" destOrd="0" presId="urn:microsoft.com/office/officeart/2008/layout/HalfCircleOrganizationChart"/>
    <dgm:cxn modelId="{8410991A-38F9-4DDA-ADAE-603FE6ECE73A}" type="presParOf" srcId="{FF190CA2-061C-48E0-836F-D5A06171DD2E}" destId="{4D9A47CB-3C4D-4073-9088-EC4CBFBDA104}" srcOrd="1" destOrd="0" presId="urn:microsoft.com/office/officeart/2008/layout/HalfCircleOrganizationChart"/>
    <dgm:cxn modelId="{5D5D0971-2340-49CA-A020-301CF58508E8}" type="presParOf" srcId="{FF190CA2-061C-48E0-836F-D5A06171DD2E}" destId="{AE180AEA-2CA3-429B-BAFE-82FEC4933E16}" srcOrd="2" destOrd="0" presId="urn:microsoft.com/office/officeart/2008/layout/HalfCircleOrganizationChart"/>
    <dgm:cxn modelId="{6291F0AB-8813-49CB-83F7-2F8A3F1870F6}" type="presParOf" srcId="{FF190CA2-061C-48E0-836F-D5A06171DD2E}" destId="{CAB304F1-A215-4ED4-9647-4CA707DB020C}" srcOrd="3" destOrd="0" presId="urn:microsoft.com/office/officeart/2008/layout/HalfCircleOrganizationChart"/>
    <dgm:cxn modelId="{E96D5B5E-0898-48AE-AB91-4A58D4E00652}" type="presParOf" srcId="{C8D1FAE4-3445-424B-B95B-BA831D5A86D2}" destId="{34D2C664-1A47-4E82-A78E-DB265D45C1DC}" srcOrd="1" destOrd="0" presId="urn:microsoft.com/office/officeart/2008/layout/HalfCircleOrganizationChart"/>
    <dgm:cxn modelId="{5FCE0304-3B29-4D49-AFD4-B4A7EA631953}" type="presParOf" srcId="{C8D1FAE4-3445-424B-B95B-BA831D5A86D2}" destId="{5EAA1BF6-EA9A-4329-9720-9EE074E79B3C}" srcOrd="2" destOrd="0" presId="urn:microsoft.com/office/officeart/2008/layout/HalfCircleOrganizationChart"/>
    <dgm:cxn modelId="{B5BAFE61-812A-4417-BFA5-E88C92BCBFD7}" type="presParOf" srcId="{B09267CF-AE60-4D95-8BBD-036707272614}" destId="{F599EEE0-FE00-4997-8524-8AAD0C1A9108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746B4C-D669-46D9-8EC0-509A85E3679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3AB9FDC-4F3C-4D8F-876C-E416D11797C3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Manufacturing Engineering</a:t>
          </a:r>
          <a:endParaRPr lang="de-DE" sz="1200" b="1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F978136-5B17-4C9A-9973-9EAF9E3E2FF9}" type="parTrans" cxnId="{78B2D453-C86E-42A0-BF31-B6B5B6380082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4A9ADE-5398-4A8C-8C13-DE2C0FEB2E12}" type="sibTrans" cxnId="{78B2D453-C86E-42A0-BF31-B6B5B6380082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3D33569-CE46-4489-8B08-338B8F4AC7E6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Produktion &amp; Wartung</a:t>
          </a:r>
          <a:endParaRPr lang="de-DE" sz="1200" b="1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D919368-397E-48AB-A0D2-3412121D0ECE}" type="parTrans" cxnId="{3BA6C7C4-D8ED-4BCF-B90A-7E4EF0F8D7E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F32DAD7-6234-4D8E-9B48-19FE6A4BAD71}" type="sibTrans" cxnId="{3BA6C7C4-D8ED-4BCF-B90A-7E4EF0F8D7E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E9DEE0F-35EA-4A3C-8B3A-5888AF70DB41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Logistik &amp; Supply Chain</a:t>
          </a:r>
          <a:endParaRPr lang="de-DE" sz="1200" b="1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8B8FD21-489E-40F1-B1D2-7BC6A1CA3940}" type="parTrans" cxnId="{62F053B5-662E-4661-A1B3-FA3EB856B0CD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5266BE8-111D-4087-A70C-693A114589EC}" type="sibTrans" cxnId="{62F053B5-662E-4661-A1B3-FA3EB856B0CD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933461D-7F2F-4B1E-B5AE-1518EA478AEA}">
      <dgm:prSet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Titillium Web" panose="00000500000000000000" pitchFamily="2" charset="0"/>
              <a:ea typeface="Verdana" panose="020B0604030504040204" pitchFamily="34" charset="0"/>
              <a:cs typeface="Verdana" panose="020B0604030504040204" pitchFamily="34" charset="0"/>
            </a:rPr>
            <a:t>Qualitätsmanagement &amp; Qualitätssicherung</a:t>
          </a:r>
        </a:p>
      </dgm:t>
    </dgm:pt>
    <dgm:pt modelId="{9BD90ACB-6C01-44C2-BB04-70CBE54114A1}" type="sibTrans" cxnId="{18320A06-52BA-4200-BBDE-640D8F2284D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19DECF2-2DE1-49E5-810C-DD6F26C6270D}" type="parTrans" cxnId="{18320A06-52BA-4200-BBDE-640D8F2284D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B78F1C2-DF90-4804-94E7-7A88B713785F}" type="pres">
      <dgm:prSet presAssocID="{88746B4C-D669-46D9-8EC0-509A85E36794}" presName="Name0" presStyleCnt="0">
        <dgm:presLayoutVars>
          <dgm:dir/>
          <dgm:animLvl val="lvl"/>
          <dgm:resizeHandles val="exact"/>
        </dgm:presLayoutVars>
      </dgm:prSet>
      <dgm:spPr/>
    </dgm:pt>
    <dgm:pt modelId="{AB006544-3E4C-47E3-8052-3F0B66392E01}" type="pres">
      <dgm:prSet presAssocID="{93AB9FDC-4F3C-4D8F-876C-E416D11797C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62E1506-A233-45B6-A43C-9350C5415BC2}" type="pres">
      <dgm:prSet presAssocID="{3C4A9ADE-5398-4A8C-8C13-DE2C0FEB2E12}" presName="parTxOnlySpace" presStyleCnt="0"/>
      <dgm:spPr/>
    </dgm:pt>
    <dgm:pt modelId="{C50F0DFF-E39D-4B8D-BEA0-DDB811CB99FA}" type="pres">
      <dgm:prSet presAssocID="{03D33569-CE46-4489-8B08-338B8F4AC7E6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9F0B200-DD4F-4034-ADB5-4752A37B530D}" type="pres">
      <dgm:prSet presAssocID="{AF32DAD7-6234-4D8E-9B48-19FE6A4BAD71}" presName="parTxOnlySpace" presStyleCnt="0"/>
      <dgm:spPr/>
    </dgm:pt>
    <dgm:pt modelId="{6C922580-A7FA-4FD4-9706-31DBC3F79E65}" type="pres">
      <dgm:prSet presAssocID="{9E9DEE0F-35EA-4A3C-8B3A-5888AF70DB41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CC777B4-5DE1-49F6-92F7-79F4ACA6D529}" type="pres">
      <dgm:prSet presAssocID="{05266BE8-111D-4087-A70C-693A114589EC}" presName="parTxOnlySpace" presStyleCnt="0"/>
      <dgm:spPr/>
    </dgm:pt>
    <dgm:pt modelId="{8DAB8CB1-8669-47A5-9FCA-F366AD73471A}" type="pres">
      <dgm:prSet presAssocID="{4933461D-7F2F-4B1E-B5AE-1518EA478A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8320A06-52BA-4200-BBDE-640D8F2284D0}" srcId="{88746B4C-D669-46D9-8EC0-509A85E36794}" destId="{4933461D-7F2F-4B1E-B5AE-1518EA478AEA}" srcOrd="3" destOrd="0" parTransId="{D19DECF2-2DE1-49E5-810C-DD6F26C6270D}" sibTransId="{9BD90ACB-6C01-44C2-BB04-70CBE54114A1}"/>
    <dgm:cxn modelId="{7502C931-62DD-4F04-A997-BDB639AF08C3}" type="presOf" srcId="{03D33569-CE46-4489-8B08-338B8F4AC7E6}" destId="{C50F0DFF-E39D-4B8D-BEA0-DDB811CB99FA}" srcOrd="0" destOrd="0" presId="urn:microsoft.com/office/officeart/2005/8/layout/chevron1"/>
    <dgm:cxn modelId="{78B2D453-C86E-42A0-BF31-B6B5B6380082}" srcId="{88746B4C-D669-46D9-8EC0-509A85E36794}" destId="{93AB9FDC-4F3C-4D8F-876C-E416D11797C3}" srcOrd="0" destOrd="0" parTransId="{4F978136-5B17-4C9A-9973-9EAF9E3E2FF9}" sibTransId="{3C4A9ADE-5398-4A8C-8C13-DE2C0FEB2E12}"/>
    <dgm:cxn modelId="{1A7A5759-E593-4B02-A3A8-6972CDACB198}" type="presOf" srcId="{9E9DEE0F-35EA-4A3C-8B3A-5888AF70DB41}" destId="{6C922580-A7FA-4FD4-9706-31DBC3F79E65}" srcOrd="0" destOrd="0" presId="urn:microsoft.com/office/officeart/2005/8/layout/chevron1"/>
    <dgm:cxn modelId="{6C559990-7205-4A8E-8010-76FBD01522BF}" type="presOf" srcId="{93AB9FDC-4F3C-4D8F-876C-E416D11797C3}" destId="{AB006544-3E4C-47E3-8052-3F0B66392E01}" srcOrd="0" destOrd="0" presId="urn:microsoft.com/office/officeart/2005/8/layout/chevron1"/>
    <dgm:cxn modelId="{62F053B5-662E-4661-A1B3-FA3EB856B0CD}" srcId="{88746B4C-D669-46D9-8EC0-509A85E36794}" destId="{9E9DEE0F-35EA-4A3C-8B3A-5888AF70DB41}" srcOrd="2" destOrd="0" parTransId="{18B8FD21-489E-40F1-B1D2-7BC6A1CA3940}" sibTransId="{05266BE8-111D-4087-A70C-693A114589EC}"/>
    <dgm:cxn modelId="{3BA6C7C4-D8ED-4BCF-B90A-7E4EF0F8D7E0}" srcId="{88746B4C-D669-46D9-8EC0-509A85E36794}" destId="{03D33569-CE46-4489-8B08-338B8F4AC7E6}" srcOrd="1" destOrd="0" parTransId="{CD919368-397E-48AB-A0D2-3412121D0ECE}" sibTransId="{AF32DAD7-6234-4D8E-9B48-19FE6A4BAD71}"/>
    <dgm:cxn modelId="{4333E3DC-3128-4FEE-B22A-BEB470BF4646}" type="presOf" srcId="{4933461D-7F2F-4B1E-B5AE-1518EA478AEA}" destId="{8DAB8CB1-8669-47A5-9FCA-F366AD73471A}" srcOrd="0" destOrd="0" presId="urn:microsoft.com/office/officeart/2005/8/layout/chevron1"/>
    <dgm:cxn modelId="{3D50ECF7-473D-44D8-B5DF-71F4BDD58F6D}" type="presOf" srcId="{88746B4C-D669-46D9-8EC0-509A85E36794}" destId="{1B78F1C2-DF90-4804-94E7-7A88B713785F}" srcOrd="0" destOrd="0" presId="urn:microsoft.com/office/officeart/2005/8/layout/chevron1"/>
    <dgm:cxn modelId="{AD9B4AEC-B0A8-4826-A0F4-5FA61F5DB7F9}" type="presParOf" srcId="{1B78F1C2-DF90-4804-94E7-7A88B713785F}" destId="{AB006544-3E4C-47E3-8052-3F0B66392E01}" srcOrd="0" destOrd="0" presId="urn:microsoft.com/office/officeart/2005/8/layout/chevron1"/>
    <dgm:cxn modelId="{0EC8B19D-001D-4C00-AA10-A167B38CA41C}" type="presParOf" srcId="{1B78F1C2-DF90-4804-94E7-7A88B713785F}" destId="{262E1506-A233-45B6-A43C-9350C5415BC2}" srcOrd="1" destOrd="0" presId="urn:microsoft.com/office/officeart/2005/8/layout/chevron1"/>
    <dgm:cxn modelId="{022154AF-78EC-42A6-BE98-8DD584693F6F}" type="presParOf" srcId="{1B78F1C2-DF90-4804-94E7-7A88B713785F}" destId="{C50F0DFF-E39D-4B8D-BEA0-DDB811CB99FA}" srcOrd="2" destOrd="0" presId="urn:microsoft.com/office/officeart/2005/8/layout/chevron1"/>
    <dgm:cxn modelId="{E0F85F70-B6D6-4B83-80AC-0B5DFC53E881}" type="presParOf" srcId="{1B78F1C2-DF90-4804-94E7-7A88B713785F}" destId="{59F0B200-DD4F-4034-ADB5-4752A37B530D}" srcOrd="3" destOrd="0" presId="urn:microsoft.com/office/officeart/2005/8/layout/chevron1"/>
    <dgm:cxn modelId="{EE012DB4-29CB-4169-8A0F-0194EB36F217}" type="presParOf" srcId="{1B78F1C2-DF90-4804-94E7-7A88B713785F}" destId="{6C922580-A7FA-4FD4-9706-31DBC3F79E65}" srcOrd="4" destOrd="0" presId="urn:microsoft.com/office/officeart/2005/8/layout/chevron1"/>
    <dgm:cxn modelId="{438A286B-EBA4-4455-B0EA-F9A931597A0B}" type="presParOf" srcId="{1B78F1C2-DF90-4804-94E7-7A88B713785F}" destId="{ECC777B4-5DE1-49F6-92F7-79F4ACA6D529}" srcOrd="5" destOrd="0" presId="urn:microsoft.com/office/officeart/2005/8/layout/chevron1"/>
    <dgm:cxn modelId="{C69B642D-245F-4BA7-AB40-5377D0027F71}" type="presParOf" srcId="{1B78F1C2-DF90-4804-94E7-7A88B713785F}" destId="{8DAB8CB1-8669-47A5-9FCA-F366AD73471A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746B4C-D669-46D9-8EC0-509A85E3679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3AB9FDC-4F3C-4D8F-876C-E416D11797C3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Systems Engineering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4F978136-5B17-4C9A-9973-9EAF9E3E2FF9}" type="parTrans" cxnId="{78B2D453-C86E-42A0-BF31-B6B5B6380082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3C4A9ADE-5398-4A8C-8C13-DE2C0FEB2E12}" type="sibTrans" cxnId="{78B2D453-C86E-42A0-BF31-B6B5B6380082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3D33569-CE46-4489-8B08-338B8F4AC7E6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 err="1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Production</a:t>
          </a:r>
          <a:r>
            <a:rPr lang="de-DE" sz="1200" b="1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 Engineering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CD919368-397E-48AB-A0D2-3412121D0ECE}" type="parTrans" cxnId="{3BA6C7C4-D8ED-4BCF-B90A-7E4EF0F8D7E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AF32DAD7-6234-4D8E-9B48-19FE6A4BAD71}" type="sibTrans" cxnId="{3BA6C7C4-D8ED-4BCF-B90A-7E4EF0F8D7E0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9E9DEE0F-35EA-4A3C-8B3A-5888AF70DB41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Quality Engineering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18B8FD21-489E-40F1-B1D2-7BC6A1CA3940}" type="parTrans" cxnId="{62F053B5-662E-4661-A1B3-FA3EB856B0CD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5266BE8-111D-4087-A70C-693A114589EC}" type="sibTrans" cxnId="{62F053B5-662E-4661-A1B3-FA3EB856B0CD}">
      <dgm:prSet/>
      <dgm:spPr/>
      <dgm:t>
        <a:bodyPr/>
        <a:lstStyle/>
        <a:p>
          <a:endParaRPr lang="de-DE" sz="1200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1B78F1C2-DF90-4804-94E7-7A88B713785F}" type="pres">
      <dgm:prSet presAssocID="{88746B4C-D669-46D9-8EC0-509A85E36794}" presName="Name0" presStyleCnt="0">
        <dgm:presLayoutVars>
          <dgm:dir/>
          <dgm:animLvl val="lvl"/>
          <dgm:resizeHandles val="exact"/>
        </dgm:presLayoutVars>
      </dgm:prSet>
      <dgm:spPr/>
    </dgm:pt>
    <dgm:pt modelId="{AB006544-3E4C-47E3-8052-3F0B66392E01}" type="pres">
      <dgm:prSet presAssocID="{93AB9FDC-4F3C-4D8F-876C-E416D11797C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62E1506-A233-45B6-A43C-9350C5415BC2}" type="pres">
      <dgm:prSet presAssocID="{3C4A9ADE-5398-4A8C-8C13-DE2C0FEB2E12}" presName="parTxOnlySpace" presStyleCnt="0"/>
      <dgm:spPr/>
    </dgm:pt>
    <dgm:pt modelId="{C50F0DFF-E39D-4B8D-BEA0-DDB811CB99FA}" type="pres">
      <dgm:prSet presAssocID="{03D33569-CE46-4489-8B08-338B8F4AC7E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9F0B200-DD4F-4034-ADB5-4752A37B530D}" type="pres">
      <dgm:prSet presAssocID="{AF32DAD7-6234-4D8E-9B48-19FE6A4BAD71}" presName="parTxOnlySpace" presStyleCnt="0"/>
      <dgm:spPr/>
    </dgm:pt>
    <dgm:pt modelId="{6C922580-A7FA-4FD4-9706-31DBC3F79E65}" type="pres">
      <dgm:prSet presAssocID="{9E9DEE0F-35EA-4A3C-8B3A-5888AF70DB41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8B2D453-C86E-42A0-BF31-B6B5B6380082}" srcId="{88746B4C-D669-46D9-8EC0-509A85E36794}" destId="{93AB9FDC-4F3C-4D8F-876C-E416D11797C3}" srcOrd="0" destOrd="0" parTransId="{4F978136-5B17-4C9A-9973-9EAF9E3E2FF9}" sibTransId="{3C4A9ADE-5398-4A8C-8C13-DE2C0FEB2E12}"/>
    <dgm:cxn modelId="{C914B278-37F9-4E6A-9963-16F436B5A2A8}" type="presOf" srcId="{93AB9FDC-4F3C-4D8F-876C-E416D11797C3}" destId="{AB006544-3E4C-47E3-8052-3F0B66392E01}" srcOrd="0" destOrd="0" presId="urn:microsoft.com/office/officeart/2005/8/layout/chevron1"/>
    <dgm:cxn modelId="{4154A97B-B988-4070-BB0F-78E5C0687B6F}" type="presOf" srcId="{03D33569-CE46-4489-8B08-338B8F4AC7E6}" destId="{C50F0DFF-E39D-4B8D-BEA0-DDB811CB99FA}" srcOrd="0" destOrd="0" presId="urn:microsoft.com/office/officeart/2005/8/layout/chevron1"/>
    <dgm:cxn modelId="{439D419F-5A1D-4E17-8488-B39D5CEACBD0}" type="presOf" srcId="{9E9DEE0F-35EA-4A3C-8B3A-5888AF70DB41}" destId="{6C922580-A7FA-4FD4-9706-31DBC3F79E65}" srcOrd="0" destOrd="0" presId="urn:microsoft.com/office/officeart/2005/8/layout/chevron1"/>
    <dgm:cxn modelId="{62F053B5-662E-4661-A1B3-FA3EB856B0CD}" srcId="{88746B4C-D669-46D9-8EC0-509A85E36794}" destId="{9E9DEE0F-35EA-4A3C-8B3A-5888AF70DB41}" srcOrd="2" destOrd="0" parTransId="{18B8FD21-489E-40F1-B1D2-7BC6A1CA3940}" sibTransId="{05266BE8-111D-4087-A70C-693A114589EC}"/>
    <dgm:cxn modelId="{DB538FC4-2213-4C4A-9823-61FB2478B7A4}" type="presOf" srcId="{88746B4C-D669-46D9-8EC0-509A85E36794}" destId="{1B78F1C2-DF90-4804-94E7-7A88B713785F}" srcOrd="0" destOrd="0" presId="urn:microsoft.com/office/officeart/2005/8/layout/chevron1"/>
    <dgm:cxn modelId="{3BA6C7C4-D8ED-4BCF-B90A-7E4EF0F8D7E0}" srcId="{88746B4C-D669-46D9-8EC0-509A85E36794}" destId="{03D33569-CE46-4489-8B08-338B8F4AC7E6}" srcOrd="1" destOrd="0" parTransId="{CD919368-397E-48AB-A0D2-3412121D0ECE}" sibTransId="{AF32DAD7-6234-4D8E-9B48-19FE6A4BAD71}"/>
    <dgm:cxn modelId="{22363749-7C58-4116-9098-A00D5ADBB21B}" type="presParOf" srcId="{1B78F1C2-DF90-4804-94E7-7A88B713785F}" destId="{AB006544-3E4C-47E3-8052-3F0B66392E01}" srcOrd="0" destOrd="0" presId="urn:microsoft.com/office/officeart/2005/8/layout/chevron1"/>
    <dgm:cxn modelId="{509EEC40-E698-4A71-9794-5C9CE648909B}" type="presParOf" srcId="{1B78F1C2-DF90-4804-94E7-7A88B713785F}" destId="{262E1506-A233-45B6-A43C-9350C5415BC2}" srcOrd="1" destOrd="0" presId="urn:microsoft.com/office/officeart/2005/8/layout/chevron1"/>
    <dgm:cxn modelId="{FCDA8FC4-1CA2-4B8D-A9B6-C312AA8313CA}" type="presParOf" srcId="{1B78F1C2-DF90-4804-94E7-7A88B713785F}" destId="{C50F0DFF-E39D-4B8D-BEA0-DDB811CB99FA}" srcOrd="2" destOrd="0" presId="urn:microsoft.com/office/officeart/2005/8/layout/chevron1"/>
    <dgm:cxn modelId="{043D20A2-A7D6-48AB-AA72-B7E23390A0DB}" type="presParOf" srcId="{1B78F1C2-DF90-4804-94E7-7A88B713785F}" destId="{59F0B200-DD4F-4034-ADB5-4752A37B530D}" srcOrd="3" destOrd="0" presId="urn:microsoft.com/office/officeart/2005/8/layout/chevron1"/>
    <dgm:cxn modelId="{C2B2764C-2E75-4F9E-9B69-995F2C7A04AD}" type="presParOf" srcId="{1B78F1C2-DF90-4804-94E7-7A88B713785F}" destId="{6C922580-A7FA-4FD4-9706-31DBC3F79E65}" srcOrd="4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746B4C-D669-46D9-8EC0-509A85E3679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3AB9FDC-4F3C-4D8F-876C-E416D11797C3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HR BPO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4F978136-5B17-4C9A-9973-9EAF9E3E2FF9}" type="parTrans" cxnId="{78B2D453-C86E-42A0-BF31-B6B5B6380082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3C4A9ADE-5398-4A8C-8C13-DE2C0FEB2E12}" type="sibTrans" cxnId="{78B2D453-C86E-42A0-BF31-B6B5B6380082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9E9DEE0F-35EA-4A3C-8B3A-5888AF70DB41}">
      <dgm:prSet phldrT="[Text]"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Personal- und Organisationsberatung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18B8FD21-489E-40F1-B1D2-7BC6A1CA3940}" type="parTrans" cxnId="{62F053B5-662E-4661-A1B3-FA3EB856B0CD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05266BE8-111D-4087-A70C-693A114589EC}" type="sibTrans" cxnId="{62F053B5-662E-4661-A1B3-FA3EB856B0CD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4933461D-7F2F-4B1E-B5AE-1518EA478AEA}">
      <dgm:prSet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Personalvermittlung</a:t>
          </a:r>
          <a:endParaRPr lang="de-DE" sz="1200" b="1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9BD90ACB-6C01-44C2-BB04-70CBE54114A1}" type="sibTrans" cxnId="{18320A06-52BA-4200-BBDE-640D8F2284D0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D19DECF2-2DE1-49E5-810C-DD6F26C6270D}" type="parTrans" cxnId="{18320A06-52BA-4200-BBDE-640D8F2284D0}">
      <dgm:prSet/>
      <dgm:spPr/>
      <dgm:t>
        <a:bodyPr/>
        <a:lstStyle/>
        <a:p>
          <a:endParaRPr lang="de-DE" sz="1200" b="1">
            <a:solidFill>
              <a:schemeClr val="tx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gm:t>
    </dgm:pt>
    <dgm:pt modelId="{CA90636D-8985-476A-93E8-AFFFC5EA8299}">
      <dgm:prSet custT="1"/>
      <dgm:spPr>
        <a:solidFill>
          <a:srgbClr val="006178"/>
        </a:solidFill>
        <a:ln>
          <a:noFill/>
        </a:ln>
      </dgm:spPr>
      <dgm:t>
        <a:bodyPr/>
        <a:lstStyle/>
        <a:p>
          <a:r>
            <a:rPr lang="de-DE" sz="12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Arbeitnehmerüber-lassung</a:t>
          </a:r>
        </a:p>
      </dgm:t>
    </dgm:pt>
    <dgm:pt modelId="{B8E2B17B-BA63-4535-BD0D-C01D94DC4A99}" type="parTrans" cxnId="{1F2A5BDC-B524-41E4-AA48-DB4DA1A701FE}">
      <dgm:prSet/>
      <dgm:spPr/>
      <dgm:t>
        <a:bodyPr/>
        <a:lstStyle/>
        <a:p>
          <a:endParaRPr lang="de-DE"/>
        </a:p>
      </dgm:t>
    </dgm:pt>
    <dgm:pt modelId="{478276AB-901A-44A0-9721-2DBEF9009AB1}" type="sibTrans" cxnId="{1F2A5BDC-B524-41E4-AA48-DB4DA1A701FE}">
      <dgm:prSet/>
      <dgm:spPr/>
      <dgm:t>
        <a:bodyPr/>
        <a:lstStyle/>
        <a:p>
          <a:endParaRPr lang="de-DE"/>
        </a:p>
      </dgm:t>
    </dgm:pt>
    <dgm:pt modelId="{1B78F1C2-DF90-4804-94E7-7A88B713785F}" type="pres">
      <dgm:prSet presAssocID="{88746B4C-D669-46D9-8EC0-509A85E36794}" presName="Name0" presStyleCnt="0">
        <dgm:presLayoutVars>
          <dgm:dir/>
          <dgm:animLvl val="lvl"/>
          <dgm:resizeHandles val="exact"/>
        </dgm:presLayoutVars>
      </dgm:prSet>
      <dgm:spPr/>
    </dgm:pt>
    <dgm:pt modelId="{AB006544-3E4C-47E3-8052-3F0B66392E01}" type="pres">
      <dgm:prSet presAssocID="{93AB9FDC-4F3C-4D8F-876C-E416D11797C3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62E1506-A233-45B6-A43C-9350C5415BC2}" type="pres">
      <dgm:prSet presAssocID="{3C4A9ADE-5398-4A8C-8C13-DE2C0FEB2E12}" presName="parTxOnlySpace" presStyleCnt="0"/>
      <dgm:spPr/>
    </dgm:pt>
    <dgm:pt modelId="{6C922580-A7FA-4FD4-9706-31DBC3F79E65}" type="pres">
      <dgm:prSet presAssocID="{9E9DEE0F-35EA-4A3C-8B3A-5888AF70DB41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CC777B4-5DE1-49F6-92F7-79F4ACA6D529}" type="pres">
      <dgm:prSet presAssocID="{05266BE8-111D-4087-A70C-693A114589EC}" presName="parTxOnlySpace" presStyleCnt="0"/>
      <dgm:spPr/>
    </dgm:pt>
    <dgm:pt modelId="{8DAB8CB1-8669-47A5-9FCA-F366AD73471A}" type="pres">
      <dgm:prSet presAssocID="{4933461D-7F2F-4B1E-B5AE-1518EA478AE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B2940E6-D2BA-41AF-AFEA-1AD5701EFDE8}" type="pres">
      <dgm:prSet presAssocID="{9BD90ACB-6C01-44C2-BB04-70CBE54114A1}" presName="parTxOnlySpace" presStyleCnt="0"/>
      <dgm:spPr/>
    </dgm:pt>
    <dgm:pt modelId="{073BEF4D-0391-470F-BE98-230FAEA029F4}" type="pres">
      <dgm:prSet presAssocID="{CA90636D-8985-476A-93E8-AFFFC5EA8299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8320A06-52BA-4200-BBDE-640D8F2284D0}" srcId="{88746B4C-D669-46D9-8EC0-509A85E36794}" destId="{4933461D-7F2F-4B1E-B5AE-1518EA478AEA}" srcOrd="2" destOrd="0" parTransId="{D19DECF2-2DE1-49E5-810C-DD6F26C6270D}" sibTransId="{9BD90ACB-6C01-44C2-BB04-70CBE54114A1}"/>
    <dgm:cxn modelId="{78B2D453-C86E-42A0-BF31-B6B5B6380082}" srcId="{88746B4C-D669-46D9-8EC0-509A85E36794}" destId="{93AB9FDC-4F3C-4D8F-876C-E416D11797C3}" srcOrd="0" destOrd="0" parTransId="{4F978136-5B17-4C9A-9973-9EAF9E3E2FF9}" sibTransId="{3C4A9ADE-5398-4A8C-8C13-DE2C0FEB2E12}"/>
    <dgm:cxn modelId="{BECBF75A-12BA-427E-843D-D5F5E27A1E29}" type="presOf" srcId="{88746B4C-D669-46D9-8EC0-509A85E36794}" destId="{1B78F1C2-DF90-4804-94E7-7A88B713785F}" srcOrd="0" destOrd="0" presId="urn:microsoft.com/office/officeart/2005/8/layout/chevron1"/>
    <dgm:cxn modelId="{AC4A9882-CDB8-4D6A-B4C0-2A385705B6FD}" type="presOf" srcId="{CA90636D-8985-476A-93E8-AFFFC5EA8299}" destId="{073BEF4D-0391-470F-BE98-230FAEA029F4}" srcOrd="0" destOrd="0" presId="urn:microsoft.com/office/officeart/2005/8/layout/chevron1"/>
    <dgm:cxn modelId="{62F053B5-662E-4661-A1B3-FA3EB856B0CD}" srcId="{88746B4C-D669-46D9-8EC0-509A85E36794}" destId="{9E9DEE0F-35EA-4A3C-8B3A-5888AF70DB41}" srcOrd="1" destOrd="0" parTransId="{18B8FD21-489E-40F1-B1D2-7BC6A1CA3940}" sibTransId="{05266BE8-111D-4087-A70C-693A114589EC}"/>
    <dgm:cxn modelId="{57D3C7CA-F6BC-4754-ABB6-7A58C55EFA8E}" type="presOf" srcId="{9E9DEE0F-35EA-4A3C-8B3A-5888AF70DB41}" destId="{6C922580-A7FA-4FD4-9706-31DBC3F79E65}" srcOrd="0" destOrd="0" presId="urn:microsoft.com/office/officeart/2005/8/layout/chevron1"/>
    <dgm:cxn modelId="{1F2A5BDC-B524-41E4-AA48-DB4DA1A701FE}" srcId="{88746B4C-D669-46D9-8EC0-509A85E36794}" destId="{CA90636D-8985-476A-93E8-AFFFC5EA8299}" srcOrd="3" destOrd="0" parTransId="{B8E2B17B-BA63-4535-BD0D-C01D94DC4A99}" sibTransId="{478276AB-901A-44A0-9721-2DBEF9009AB1}"/>
    <dgm:cxn modelId="{BF8883ED-3180-4A4C-BA25-AF73C09694B5}" type="presOf" srcId="{93AB9FDC-4F3C-4D8F-876C-E416D11797C3}" destId="{AB006544-3E4C-47E3-8052-3F0B66392E01}" srcOrd="0" destOrd="0" presId="urn:microsoft.com/office/officeart/2005/8/layout/chevron1"/>
    <dgm:cxn modelId="{B9AE0FF7-C08C-47D1-B44C-644288367F59}" type="presOf" srcId="{4933461D-7F2F-4B1E-B5AE-1518EA478AEA}" destId="{8DAB8CB1-8669-47A5-9FCA-F366AD73471A}" srcOrd="0" destOrd="0" presId="urn:microsoft.com/office/officeart/2005/8/layout/chevron1"/>
    <dgm:cxn modelId="{124259CC-F368-478F-A1E1-FE4D90687CA3}" type="presParOf" srcId="{1B78F1C2-DF90-4804-94E7-7A88B713785F}" destId="{AB006544-3E4C-47E3-8052-3F0B66392E01}" srcOrd="0" destOrd="0" presId="urn:microsoft.com/office/officeart/2005/8/layout/chevron1"/>
    <dgm:cxn modelId="{97F16255-DCA4-4747-ABA4-9AE1B35AA6CD}" type="presParOf" srcId="{1B78F1C2-DF90-4804-94E7-7A88B713785F}" destId="{262E1506-A233-45B6-A43C-9350C5415BC2}" srcOrd="1" destOrd="0" presId="urn:microsoft.com/office/officeart/2005/8/layout/chevron1"/>
    <dgm:cxn modelId="{3657607C-493C-4C50-A5F7-AF51BEB63DB9}" type="presParOf" srcId="{1B78F1C2-DF90-4804-94E7-7A88B713785F}" destId="{6C922580-A7FA-4FD4-9706-31DBC3F79E65}" srcOrd="2" destOrd="0" presId="urn:microsoft.com/office/officeart/2005/8/layout/chevron1"/>
    <dgm:cxn modelId="{3119C4CE-9F3A-4CD9-A8E4-5FDD5F9D584B}" type="presParOf" srcId="{1B78F1C2-DF90-4804-94E7-7A88B713785F}" destId="{ECC777B4-5DE1-49F6-92F7-79F4ACA6D529}" srcOrd="3" destOrd="0" presId="urn:microsoft.com/office/officeart/2005/8/layout/chevron1"/>
    <dgm:cxn modelId="{B75A79BB-FCB4-486B-9DBE-5444F504D6D5}" type="presParOf" srcId="{1B78F1C2-DF90-4804-94E7-7A88B713785F}" destId="{8DAB8CB1-8669-47A5-9FCA-F366AD73471A}" srcOrd="4" destOrd="0" presId="urn:microsoft.com/office/officeart/2005/8/layout/chevron1"/>
    <dgm:cxn modelId="{CECAF226-46FC-40EF-9F01-4198E82DA5F6}" type="presParOf" srcId="{1B78F1C2-DF90-4804-94E7-7A88B713785F}" destId="{9B2940E6-D2BA-41AF-AFEA-1AD5701EFDE8}" srcOrd="5" destOrd="0" presId="urn:microsoft.com/office/officeart/2005/8/layout/chevron1"/>
    <dgm:cxn modelId="{407F4EC2-E664-4C50-944F-DE63B9E4039D}" type="presParOf" srcId="{1B78F1C2-DF90-4804-94E7-7A88B713785F}" destId="{073BEF4D-0391-470F-BE98-230FAEA029F4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C44E4-CF13-4A23-8C59-FE55C3D94C52}">
      <dsp:nvSpPr>
        <dsp:cNvPr id="0" name=""/>
        <dsp:cNvSpPr/>
      </dsp:nvSpPr>
      <dsp:spPr>
        <a:xfrm>
          <a:off x="4194211" y="790948"/>
          <a:ext cx="1911177" cy="331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845"/>
              </a:lnTo>
              <a:lnTo>
                <a:pt x="1911177" y="165845"/>
              </a:lnTo>
              <a:lnTo>
                <a:pt x="1911177" y="331691"/>
              </a:lnTo>
            </a:path>
          </a:pathLst>
        </a:cu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27EDD-3694-4577-9CD9-7CB2E37323E3}">
      <dsp:nvSpPr>
        <dsp:cNvPr id="0" name=""/>
        <dsp:cNvSpPr/>
      </dsp:nvSpPr>
      <dsp:spPr>
        <a:xfrm>
          <a:off x="4148491" y="790948"/>
          <a:ext cx="91440" cy="331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1691"/>
              </a:lnTo>
            </a:path>
          </a:pathLst>
        </a:cu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3FA59-D04B-412A-A650-ACFBBFEA21D8}">
      <dsp:nvSpPr>
        <dsp:cNvPr id="0" name=""/>
        <dsp:cNvSpPr/>
      </dsp:nvSpPr>
      <dsp:spPr>
        <a:xfrm>
          <a:off x="2283034" y="790948"/>
          <a:ext cx="1911177" cy="331691"/>
        </a:xfrm>
        <a:custGeom>
          <a:avLst/>
          <a:gdLst/>
          <a:ahLst/>
          <a:cxnLst/>
          <a:rect l="0" t="0" r="0" b="0"/>
          <a:pathLst>
            <a:path>
              <a:moveTo>
                <a:pt x="1911177" y="0"/>
              </a:moveTo>
              <a:lnTo>
                <a:pt x="1911177" y="165845"/>
              </a:lnTo>
              <a:lnTo>
                <a:pt x="0" y="165845"/>
              </a:lnTo>
              <a:lnTo>
                <a:pt x="0" y="331691"/>
              </a:lnTo>
            </a:path>
          </a:pathLst>
        </a:cu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B279C-E3A5-4CFD-B97F-EAAD03F9CCF4}">
      <dsp:nvSpPr>
        <dsp:cNvPr id="0" name=""/>
        <dsp:cNvSpPr/>
      </dsp:nvSpPr>
      <dsp:spPr>
        <a:xfrm>
          <a:off x="3799340" y="1205"/>
          <a:ext cx="789742" cy="78974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6E652-A067-4942-B43D-6AECC674875A}">
      <dsp:nvSpPr>
        <dsp:cNvPr id="0" name=""/>
        <dsp:cNvSpPr/>
      </dsp:nvSpPr>
      <dsp:spPr>
        <a:xfrm>
          <a:off x="3799340" y="1205"/>
          <a:ext cx="789742" cy="78974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3CAF8B-C07B-401C-B447-7A4B42DEA157}">
      <dsp:nvSpPr>
        <dsp:cNvPr id="0" name=""/>
        <dsp:cNvSpPr/>
      </dsp:nvSpPr>
      <dsp:spPr>
        <a:xfrm>
          <a:off x="3404469" y="143359"/>
          <a:ext cx="1579485" cy="5054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rPr>
            <a:t>Kernkompetenzen</a:t>
          </a:r>
        </a:p>
      </dsp:txBody>
      <dsp:txXfrm>
        <a:off x="3404469" y="143359"/>
        <a:ext cx="1579485" cy="505435"/>
      </dsp:txXfrm>
    </dsp:sp>
    <dsp:sp modelId="{41C0735F-A4C9-4CF1-9FF2-43CCAB6F3A6F}">
      <dsp:nvSpPr>
        <dsp:cNvPr id="0" name=""/>
        <dsp:cNvSpPr/>
      </dsp:nvSpPr>
      <dsp:spPr>
        <a:xfrm>
          <a:off x="1888163" y="1122639"/>
          <a:ext cx="789742" cy="78974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DECAF1-EABF-479A-9041-4743D92C7FFB}">
      <dsp:nvSpPr>
        <dsp:cNvPr id="0" name=""/>
        <dsp:cNvSpPr/>
      </dsp:nvSpPr>
      <dsp:spPr>
        <a:xfrm>
          <a:off x="1888163" y="1122639"/>
          <a:ext cx="789742" cy="78974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078F1-A973-48E3-A0FD-D21961BD2030}">
      <dsp:nvSpPr>
        <dsp:cNvPr id="0" name=""/>
        <dsp:cNvSpPr/>
      </dsp:nvSpPr>
      <dsp:spPr>
        <a:xfrm>
          <a:off x="1493292" y="1264793"/>
          <a:ext cx="1579485" cy="5054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latin typeface="Arial" panose="020B0604020202020204" pitchFamily="34" charset="0"/>
              <a:cs typeface="Arial" panose="020B0604020202020204" pitchFamily="34" charset="0"/>
            </a:rPr>
            <a:t>Vertriebskompetenz</a:t>
          </a:r>
        </a:p>
      </dsp:txBody>
      <dsp:txXfrm>
        <a:off x="1493292" y="1264793"/>
        <a:ext cx="1579485" cy="505435"/>
      </dsp:txXfrm>
    </dsp:sp>
    <dsp:sp modelId="{A4BA4E68-4ED7-44A5-8F8D-0DAF03F397CE}">
      <dsp:nvSpPr>
        <dsp:cNvPr id="0" name=""/>
        <dsp:cNvSpPr/>
      </dsp:nvSpPr>
      <dsp:spPr>
        <a:xfrm>
          <a:off x="3799340" y="1122639"/>
          <a:ext cx="789742" cy="78974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4E774-68EE-42FD-A1B0-510989F8F988}">
      <dsp:nvSpPr>
        <dsp:cNvPr id="0" name=""/>
        <dsp:cNvSpPr/>
      </dsp:nvSpPr>
      <dsp:spPr>
        <a:xfrm>
          <a:off x="3799340" y="1122639"/>
          <a:ext cx="789742" cy="78974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614E4-AB04-4765-AFC4-FD887F267D57}">
      <dsp:nvSpPr>
        <dsp:cNvPr id="0" name=""/>
        <dsp:cNvSpPr/>
      </dsp:nvSpPr>
      <dsp:spPr>
        <a:xfrm>
          <a:off x="3404469" y="1264793"/>
          <a:ext cx="1579485" cy="5054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latin typeface="Arial" panose="020B0604020202020204" pitchFamily="34" charset="0"/>
              <a:cs typeface="Arial" panose="020B0604020202020204" pitchFamily="34" charset="0"/>
            </a:rPr>
            <a:t>Prozess- &amp; Beratungsexzellenz</a:t>
          </a:r>
        </a:p>
      </dsp:txBody>
      <dsp:txXfrm>
        <a:off x="3404469" y="1264793"/>
        <a:ext cx="1579485" cy="505435"/>
      </dsp:txXfrm>
    </dsp:sp>
    <dsp:sp modelId="{4D9A47CB-3C4D-4073-9088-EC4CBFBDA104}">
      <dsp:nvSpPr>
        <dsp:cNvPr id="0" name=""/>
        <dsp:cNvSpPr/>
      </dsp:nvSpPr>
      <dsp:spPr>
        <a:xfrm>
          <a:off x="5710517" y="1122639"/>
          <a:ext cx="789742" cy="78974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rgbClr val="00617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80AEA-2CA3-429B-BAFE-82FEC4933E16}">
      <dsp:nvSpPr>
        <dsp:cNvPr id="0" name=""/>
        <dsp:cNvSpPr/>
      </dsp:nvSpPr>
      <dsp:spPr>
        <a:xfrm>
          <a:off x="5710517" y="1122639"/>
          <a:ext cx="789742" cy="78974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F206D-5BC5-4ABA-BA10-72FB58301E3A}">
      <dsp:nvSpPr>
        <dsp:cNvPr id="0" name=""/>
        <dsp:cNvSpPr/>
      </dsp:nvSpPr>
      <dsp:spPr>
        <a:xfrm>
          <a:off x="5315646" y="1264793"/>
          <a:ext cx="1579485" cy="5054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>
              <a:latin typeface="Arial" panose="020B0604020202020204" pitchFamily="34" charset="0"/>
              <a:cs typeface="Arial" panose="020B0604020202020204" pitchFamily="34" charset="0"/>
            </a:rPr>
            <a:t>Projektmanagement-kompetenz</a:t>
          </a:r>
        </a:p>
      </dsp:txBody>
      <dsp:txXfrm>
        <a:off x="5315646" y="1264793"/>
        <a:ext cx="1579485" cy="505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6544-3E4C-47E3-8052-3F0B66392E01}">
      <dsp:nvSpPr>
        <dsp:cNvPr id="0" name=""/>
        <dsp:cNvSpPr/>
      </dsp:nvSpPr>
      <dsp:spPr>
        <a:xfrm>
          <a:off x="3719" y="0"/>
          <a:ext cx="2165005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Manufacturing Engineering</a:t>
          </a:r>
          <a:endParaRPr lang="de-DE" sz="1200" b="1" kern="1200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32810" y="0"/>
        <a:ext cx="1506824" cy="658181"/>
      </dsp:txXfrm>
    </dsp:sp>
    <dsp:sp modelId="{C50F0DFF-E39D-4B8D-BEA0-DDB811CB99FA}">
      <dsp:nvSpPr>
        <dsp:cNvPr id="0" name=""/>
        <dsp:cNvSpPr/>
      </dsp:nvSpPr>
      <dsp:spPr>
        <a:xfrm>
          <a:off x="1952224" y="0"/>
          <a:ext cx="2165005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Produktion &amp; Wartung</a:t>
          </a:r>
          <a:endParaRPr lang="de-DE" sz="1200" b="1" kern="1200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281315" y="0"/>
        <a:ext cx="1506824" cy="658181"/>
      </dsp:txXfrm>
    </dsp:sp>
    <dsp:sp modelId="{6C922580-A7FA-4FD4-9706-31DBC3F79E65}">
      <dsp:nvSpPr>
        <dsp:cNvPr id="0" name=""/>
        <dsp:cNvSpPr/>
      </dsp:nvSpPr>
      <dsp:spPr>
        <a:xfrm>
          <a:off x="3900729" y="0"/>
          <a:ext cx="2165005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Titillium Web"/>
              <a:ea typeface="Microsoft YaHei"/>
              <a:cs typeface="Tahoma"/>
            </a:rPr>
            <a:t>Logistik &amp; Supply Chain</a:t>
          </a:r>
          <a:endParaRPr lang="de-DE" sz="1200" b="1" kern="1200" dirty="0">
            <a:solidFill>
              <a:schemeClr val="bg1"/>
            </a:solidFill>
            <a:latin typeface="Titillium Web" panose="00000500000000000000" pitchFamily="2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229820" y="0"/>
        <a:ext cx="1506824" cy="658181"/>
      </dsp:txXfrm>
    </dsp:sp>
    <dsp:sp modelId="{8DAB8CB1-8669-47A5-9FCA-F366AD73471A}">
      <dsp:nvSpPr>
        <dsp:cNvPr id="0" name=""/>
        <dsp:cNvSpPr/>
      </dsp:nvSpPr>
      <dsp:spPr>
        <a:xfrm>
          <a:off x="5849234" y="0"/>
          <a:ext cx="2165005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Titillium Web" panose="00000500000000000000" pitchFamily="2" charset="0"/>
              <a:ea typeface="Verdana" panose="020B0604030504040204" pitchFamily="34" charset="0"/>
              <a:cs typeface="Verdana" panose="020B0604030504040204" pitchFamily="34" charset="0"/>
            </a:rPr>
            <a:t>Qualitätsmanagement &amp; Qualitätssicherung</a:t>
          </a:r>
        </a:p>
      </dsp:txBody>
      <dsp:txXfrm>
        <a:off x="6178325" y="0"/>
        <a:ext cx="1506824" cy="6581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6544-3E4C-47E3-8052-3F0B66392E01}">
      <dsp:nvSpPr>
        <dsp:cNvPr id="0" name=""/>
        <dsp:cNvSpPr/>
      </dsp:nvSpPr>
      <dsp:spPr>
        <a:xfrm>
          <a:off x="2349" y="0"/>
          <a:ext cx="2861878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Systems Engineering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331440" y="0"/>
        <a:ext cx="2203697" cy="658181"/>
      </dsp:txXfrm>
    </dsp:sp>
    <dsp:sp modelId="{C50F0DFF-E39D-4B8D-BEA0-DDB811CB99FA}">
      <dsp:nvSpPr>
        <dsp:cNvPr id="0" name=""/>
        <dsp:cNvSpPr/>
      </dsp:nvSpPr>
      <dsp:spPr>
        <a:xfrm>
          <a:off x="2578040" y="0"/>
          <a:ext cx="2861878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 err="1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Production</a:t>
          </a:r>
          <a:r>
            <a:rPr lang="de-DE" sz="1200" b="1" kern="1200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 Engineering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2907131" y="0"/>
        <a:ext cx="2203697" cy="658181"/>
      </dsp:txXfrm>
    </dsp:sp>
    <dsp:sp modelId="{6C922580-A7FA-4FD4-9706-31DBC3F79E65}">
      <dsp:nvSpPr>
        <dsp:cNvPr id="0" name=""/>
        <dsp:cNvSpPr/>
      </dsp:nvSpPr>
      <dsp:spPr>
        <a:xfrm>
          <a:off x="5153731" y="0"/>
          <a:ext cx="2861878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Quality Engineering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5482822" y="0"/>
        <a:ext cx="2203697" cy="6581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06544-3E4C-47E3-8052-3F0B66392E01}">
      <dsp:nvSpPr>
        <dsp:cNvPr id="0" name=""/>
        <dsp:cNvSpPr/>
      </dsp:nvSpPr>
      <dsp:spPr>
        <a:xfrm>
          <a:off x="4137" y="0"/>
          <a:ext cx="2408286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HR BPO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333228" y="0"/>
        <a:ext cx="1750105" cy="658181"/>
      </dsp:txXfrm>
    </dsp:sp>
    <dsp:sp modelId="{6C922580-A7FA-4FD4-9706-31DBC3F79E65}">
      <dsp:nvSpPr>
        <dsp:cNvPr id="0" name=""/>
        <dsp:cNvSpPr/>
      </dsp:nvSpPr>
      <dsp:spPr>
        <a:xfrm>
          <a:off x="2171595" y="0"/>
          <a:ext cx="2408286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Personal- und Organisationsberatung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2500686" y="0"/>
        <a:ext cx="1750105" cy="658181"/>
      </dsp:txXfrm>
    </dsp:sp>
    <dsp:sp modelId="{8DAB8CB1-8669-47A5-9FCA-F366AD73471A}">
      <dsp:nvSpPr>
        <dsp:cNvPr id="0" name=""/>
        <dsp:cNvSpPr/>
      </dsp:nvSpPr>
      <dsp:spPr>
        <a:xfrm>
          <a:off x="4339053" y="0"/>
          <a:ext cx="2408286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latin typeface="Arial" panose="020B0604020202020204" pitchFamily="34" charset="0"/>
              <a:ea typeface="Microsoft YaHei"/>
              <a:cs typeface="Arial" panose="020B0604020202020204" pitchFamily="34" charset="0"/>
            </a:rPr>
            <a:t>Personalvermittlung</a:t>
          </a:r>
          <a:endParaRPr lang="de-DE" sz="1200" b="1" kern="1200" dirty="0">
            <a:solidFill>
              <a:schemeClr val="bg1"/>
            </a:solidFill>
            <a:latin typeface="Arial" panose="020B0604020202020204" pitchFamily="34" charset="0"/>
            <a:ea typeface="Verdana" panose="020B0604030504040204" pitchFamily="34" charset="0"/>
            <a:cs typeface="Arial" panose="020B0604020202020204" pitchFamily="34" charset="0"/>
          </a:endParaRPr>
        </a:p>
      </dsp:txBody>
      <dsp:txXfrm>
        <a:off x="4668144" y="0"/>
        <a:ext cx="1750105" cy="658181"/>
      </dsp:txXfrm>
    </dsp:sp>
    <dsp:sp modelId="{073BEF4D-0391-470F-BE98-230FAEA029F4}">
      <dsp:nvSpPr>
        <dsp:cNvPr id="0" name=""/>
        <dsp:cNvSpPr/>
      </dsp:nvSpPr>
      <dsp:spPr>
        <a:xfrm>
          <a:off x="6506511" y="0"/>
          <a:ext cx="2408286" cy="658181"/>
        </a:xfrm>
        <a:prstGeom prst="chevron">
          <a:avLst/>
        </a:prstGeom>
        <a:solidFill>
          <a:srgbClr val="006178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b="1" kern="12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rPr>
            <a:t>Arbeitnehmerüber-lassung</a:t>
          </a:r>
        </a:p>
      </dsp:txBody>
      <dsp:txXfrm>
        <a:off x="6835602" y="0"/>
        <a:ext cx="1750105" cy="658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65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46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395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2 inkl. 2 Unter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9" y="4986988"/>
            <a:ext cx="975362" cy="169164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422837" cy="1143000"/>
          </a:xfrm>
        </p:spPr>
        <p:txBody>
          <a:bodyPr/>
          <a:lstStyle>
            <a:lvl1pPr>
              <a:defRPr>
                <a:latin typeface="Titillium Web" panose="00000500000000000000" pitchFamily="2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2996953"/>
            <a:ext cx="11040000" cy="3129211"/>
          </a:xfrm>
        </p:spPr>
        <p:txBody>
          <a:bodyPr/>
          <a:lstStyle>
            <a:lvl1pPr>
              <a:defRPr sz="1500">
                <a:latin typeface="Titillium Web" panose="00000500000000000000" pitchFamily="2" charset="0"/>
                <a:cs typeface="Arial" panose="020B0604020202020204" pitchFamily="34" charset="0"/>
              </a:defRPr>
            </a:lvl1pPr>
            <a:lvl2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2pPr>
            <a:lvl3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3pPr>
            <a:lvl4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4pPr>
            <a:lvl5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43339" y="6376244"/>
            <a:ext cx="6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fld id="{9AE60B74-2149-4B39-9A17-3A78368D2BA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Inhaltsplatzhalter 4"/>
          <p:cNvSpPr>
            <a:spLocks noGrp="1"/>
          </p:cNvSpPr>
          <p:nvPr>
            <p:ph sz="quarter" idx="10"/>
          </p:nvPr>
        </p:nvSpPr>
        <p:spPr>
          <a:xfrm>
            <a:off x="609600" y="1628775"/>
            <a:ext cx="11040000" cy="360065"/>
          </a:xfrm>
        </p:spPr>
        <p:txBody>
          <a:bodyPr/>
          <a:lstStyle>
            <a:lvl1pPr marL="0" indent="0">
              <a:buNone/>
              <a:defRPr>
                <a:solidFill>
                  <a:srgbClr val="45A9C3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Inhaltsplatzhalter 4"/>
          <p:cNvSpPr>
            <a:spLocks noGrp="1"/>
          </p:cNvSpPr>
          <p:nvPr>
            <p:ph sz="quarter" idx="12"/>
          </p:nvPr>
        </p:nvSpPr>
        <p:spPr>
          <a:xfrm>
            <a:off x="609600" y="1916832"/>
            <a:ext cx="11040000" cy="648072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000000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Inhaltsplatzhalter 4"/>
          <p:cNvSpPr>
            <a:spLocks noGrp="1"/>
          </p:cNvSpPr>
          <p:nvPr>
            <p:ph sz="quarter" idx="13"/>
          </p:nvPr>
        </p:nvSpPr>
        <p:spPr>
          <a:xfrm>
            <a:off x="609600" y="2660899"/>
            <a:ext cx="11040000" cy="360065"/>
          </a:xfrm>
        </p:spPr>
        <p:txBody>
          <a:bodyPr/>
          <a:lstStyle>
            <a:lvl1pPr marL="0" indent="0">
              <a:buNone/>
              <a:defRPr>
                <a:solidFill>
                  <a:srgbClr val="45A9C3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7" name="Datumsplatzhalter 3"/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fld id="{0142E77B-839E-4C4A-8ADC-F7EC7448B3C9}" type="datetime1">
              <a:rPr lang="de-DE" smtClean="0">
                <a:solidFill>
                  <a:srgbClr val="45A9C3"/>
                </a:solidFill>
              </a:rPr>
              <a:pPr/>
              <a:t>27.07.2018</a:t>
            </a:fld>
            <a:endParaRPr lang="de-DE" dirty="0">
              <a:solidFill>
                <a:srgbClr val="45A9C3"/>
              </a:solidFill>
            </a:endParaRP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875320" y="6313504"/>
            <a:ext cx="590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Präsentationstitel</a:t>
            </a:r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956" y="548680"/>
            <a:ext cx="1621060" cy="52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23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haltsfolie inkl. Subline+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9" y="4986988"/>
            <a:ext cx="975362" cy="169164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4619" y="274638"/>
            <a:ext cx="9407819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6" name="Datumsplatzhalter 3"/>
          <p:cNvSpPr>
            <a:spLocks noGrp="1"/>
          </p:cNvSpPr>
          <p:nvPr>
            <p:ph type="dt" sz="half" idx="2"/>
          </p:nvPr>
        </p:nvSpPr>
        <p:spPr>
          <a:xfrm>
            <a:off x="10192218" y="6313504"/>
            <a:ext cx="13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52893BD-BA3A-4D1B-BF98-11715AA22B1C}" type="datetime1">
              <a:rPr lang="de-DE" smtClean="0"/>
              <a:t>27.07.2018</a:t>
            </a:fld>
            <a:endParaRPr lang="de-DE" dirty="0"/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874400" y="6313504"/>
            <a:ext cx="590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Präsentationstitel</a:t>
            </a:r>
            <a:endParaRPr lang="de-DE" dirty="0"/>
          </a:p>
        </p:txBody>
      </p:sp>
      <p:sp>
        <p:nvSpPr>
          <p:cNvPr id="8" name="Inhaltsplatzhalter 4"/>
          <p:cNvSpPr>
            <a:spLocks noGrp="1"/>
          </p:cNvSpPr>
          <p:nvPr>
            <p:ph sz="quarter" idx="10"/>
          </p:nvPr>
        </p:nvSpPr>
        <p:spPr>
          <a:xfrm>
            <a:off x="609600" y="1339201"/>
            <a:ext cx="11040000" cy="360065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Inhaltsplatzhalter 4"/>
          <p:cNvSpPr>
            <a:spLocks noGrp="1"/>
          </p:cNvSpPr>
          <p:nvPr>
            <p:ph sz="quarter" idx="12"/>
          </p:nvPr>
        </p:nvSpPr>
        <p:spPr>
          <a:xfrm>
            <a:off x="609600" y="1916832"/>
            <a:ext cx="11040000" cy="648072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956" y="548680"/>
            <a:ext cx="1621060" cy="527884"/>
          </a:xfrm>
          <a:prstGeom prst="rect">
            <a:avLst/>
          </a:prstGeom>
        </p:spPr>
      </p:pic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8638" y="6381329"/>
            <a:ext cx="6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AE60B74-2149-4B39-9A17-3A78368D2BA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8978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9" y="4986988"/>
            <a:ext cx="975362" cy="1691643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4619" y="1600201"/>
            <a:ext cx="11040000" cy="4525963"/>
          </a:xfrm>
        </p:spPr>
        <p:txBody>
          <a:bodyPr/>
          <a:lstStyle>
            <a:lvl1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1pPr>
            <a:lvl2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2pPr>
            <a:lvl3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3pPr>
            <a:lvl4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4pPr>
            <a:lvl5pPr>
              <a:defRPr>
                <a:latin typeface="Titillium Web" panose="00000500000000000000" pitchFamily="2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43413" y="6381329"/>
            <a:ext cx="6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AE60B74-2149-4B39-9A17-3A78368D2BA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Datumsplatzhalter 3"/>
          <p:cNvSpPr>
            <a:spLocks noGrp="1"/>
          </p:cNvSpPr>
          <p:nvPr>
            <p:ph type="dt" sz="half" idx="2"/>
          </p:nvPr>
        </p:nvSpPr>
        <p:spPr>
          <a:xfrm>
            <a:off x="10272619" y="6313504"/>
            <a:ext cx="13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fld id="{F50BD4C2-DE0D-4348-9A13-7F2FA4369DFF}" type="datetime1">
              <a:rPr lang="de-DE" smtClean="0">
                <a:solidFill>
                  <a:srgbClr val="45A9C3"/>
                </a:solidFill>
              </a:rPr>
              <a:pPr/>
              <a:t>27.07.2018</a:t>
            </a:fld>
            <a:endParaRPr lang="de-DE" dirty="0">
              <a:solidFill>
                <a:srgbClr val="45A9C3"/>
              </a:solidFill>
            </a:endParaRPr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957539" y="6313504"/>
            <a:ext cx="590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Titillium Web" panose="000005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Präsentationstitel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624619" y="274638"/>
            <a:ext cx="9407819" cy="1143000"/>
          </a:xfrm>
        </p:spPr>
        <p:txBody>
          <a:bodyPr/>
          <a:lstStyle>
            <a:lvl1pPr>
              <a:defRPr>
                <a:latin typeface="Titillium Web" panose="00000500000000000000" pitchFamily="2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956" y="548680"/>
            <a:ext cx="1621060" cy="52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9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14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89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51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17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77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07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402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48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00DFC-F742-4AB9-B223-46D4CEDE1941}" type="datetimeFigureOut">
              <a:rPr lang="de-DE" smtClean="0"/>
              <a:t>27.07.2018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4D4B2-BAD5-4398-A8BD-A6E060BF00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959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83432" y="1771002"/>
            <a:ext cx="88708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endParaRPr lang="de-DE" sz="1200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Wir sind führender Anbieter integrierter, innovativer Lösungskonzepte und garantieren unseren Kunden durch unsere Expertise einen Wettbewerbsvorsprung.</a:t>
            </a:r>
          </a:p>
          <a:p>
            <a:pPr>
              <a:lnSpc>
                <a:spcPct val="150000"/>
              </a:lnSpc>
            </a:pP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endParaRPr lang="de-DE" sz="1200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Wir verfügen mit konsequenter Ausrichtung auf den Kundennutzen über branchenübergreifend anerkannte Lösungskompetenz und garantieren auf Projekt- und Prozessebene die Deckung aller Kundenbedarfe in dem jeweils relevanten Leistungssegment.</a:t>
            </a:r>
          </a:p>
        </p:txBody>
      </p:sp>
      <p:graphicFrame>
        <p:nvGraphicFramePr>
          <p:cNvPr id="14" name="Diagramm 13"/>
          <p:cNvGraphicFramePr/>
          <p:nvPr>
            <p:extLst>
              <p:ext uri="{D42A27DB-BD31-4B8C-83A1-F6EECF244321}">
                <p14:modId xmlns:p14="http://schemas.microsoft.com/office/powerpoint/2010/main" val="3111892691"/>
              </p:ext>
            </p:extLst>
          </p:nvPr>
        </p:nvGraphicFramePr>
        <p:xfrm>
          <a:off x="1224644" y="4209908"/>
          <a:ext cx="8388424" cy="1913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hteck 1"/>
          <p:cNvSpPr/>
          <p:nvPr/>
        </p:nvSpPr>
        <p:spPr>
          <a:xfrm>
            <a:off x="143339" y="2108389"/>
            <a:ext cx="6096000" cy="8925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endParaRPr lang="de-DE" sz="24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itel 8">
            <a:extLst>
              <a:ext uri="{FF2B5EF4-FFF2-40B4-BE49-F238E27FC236}">
                <a16:creationId xmlns:a16="http://schemas.microsoft.com/office/drawing/2014/main" id="{DAAEDC3B-341E-4944-8F1E-812DB93F86A4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940781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>
                <a:latin typeface="Arial" panose="020B0604020202020204" pitchFamily="34" charset="0"/>
              </a:rPr>
              <a:t>Strategieupdate</a:t>
            </a:r>
            <a:r>
              <a:rPr lang="en-US" sz="2400" dirty="0">
                <a:latin typeface="Arial" panose="020B0604020202020204" pitchFamily="34" charset="0"/>
              </a:rPr>
              <a:t> -</a:t>
            </a:r>
            <a:r>
              <a:rPr lang="de-DE" sz="2400" dirty="0">
                <a:latin typeface="Arial" panose="020B0604020202020204" pitchFamily="34" charset="0"/>
              </a:rPr>
              <a:t> Vision &amp; Mission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90A460B6-1B7E-464E-BFD6-4155C76BF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5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DA52981-6E36-43F8-BE4C-62FD65715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413" y="1600201"/>
            <a:ext cx="9457051" cy="34849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buNone/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</a:rPr>
              <a:t>Unternehmen</a:t>
            </a:r>
          </a:p>
          <a:p>
            <a:pPr marL="0" indent="0">
              <a:buNone/>
            </a:pPr>
            <a:r>
              <a:rPr lang="de-DE" sz="1200" dirty="0">
                <a:latin typeface="Arial" panose="020B0604020202020204" pitchFamily="34" charset="0"/>
              </a:rPr>
              <a:t>Wir entwickeln uns vom Dienstleistungsunternehmen mit spezialisiertem Zielmarkt (L&amp;R) hin zu einem Unternehmen, welches mit seinen Leistungsschwerpunkten in einen schrittweise zu erweiterten B2B-Markt eintritt.</a:t>
            </a:r>
          </a:p>
          <a:p>
            <a:pPr marL="0" indent="0">
              <a:buNone/>
            </a:pPr>
            <a:endParaRPr lang="de-DE" sz="1200" dirty="0">
              <a:latin typeface="Arial" panose="020B0604020202020204" pitchFamily="34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</a:rPr>
              <a:t>Dienstleistung</a:t>
            </a:r>
          </a:p>
          <a:p>
            <a:pPr marL="0" indent="0">
              <a:buNone/>
            </a:pPr>
            <a:r>
              <a:rPr lang="de-DE" sz="1200" dirty="0">
                <a:latin typeface="Arial" panose="020B0604020202020204" pitchFamily="34" charset="0"/>
              </a:rPr>
              <a:t>Wir nutzen unseren hohen Spezialisierungsgrad und das bestehende </a:t>
            </a:r>
            <a:r>
              <a:rPr lang="de-DE" sz="1200" dirty="0" err="1">
                <a:latin typeface="Arial" panose="020B0604020202020204" pitchFamily="34" charset="0"/>
              </a:rPr>
              <a:t>Know-How</a:t>
            </a:r>
            <a:r>
              <a:rPr lang="de-DE" sz="1200" dirty="0">
                <a:latin typeface="Arial" panose="020B0604020202020204" pitchFamily="34" charset="0"/>
              </a:rPr>
              <a:t>, um mit hohem Kunden-Prozess-Verständnis integrierte und individuelle Services zu entwickeln und anzubieten. Zu unseren Services zählen Ingenieur- und Fertigungsdienstleistungen, Ingenieurberatung und HR Services.</a:t>
            </a:r>
          </a:p>
          <a:p>
            <a:pPr marL="0" indent="0">
              <a:buNone/>
            </a:pPr>
            <a:endParaRPr lang="de-DE" sz="1200" dirty="0">
              <a:latin typeface="Arial" panose="020B0604020202020204" pitchFamily="34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</a:rPr>
              <a:t>Prozesse</a:t>
            </a:r>
          </a:p>
          <a:p>
            <a:pPr marL="0" indent="0">
              <a:buNone/>
            </a:pPr>
            <a:r>
              <a:rPr lang="de-DE" sz="1200" dirty="0">
                <a:latin typeface="Arial" panose="020B0604020202020204" pitchFamily="34" charset="0"/>
              </a:rPr>
              <a:t>Projekte generieren, Projekte besetzen und Projekte managen, sind die drei wichtigsten Erfolgsfaktoren für ARTS. 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C16AEF9-A13C-46C8-A53B-665FC4424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Inhaltsplatzhalter 3"/>
          <p:cNvSpPr txBox="1">
            <a:spLocks/>
          </p:cNvSpPr>
          <p:nvPr/>
        </p:nvSpPr>
        <p:spPr>
          <a:xfrm>
            <a:off x="2526112" y="4653136"/>
            <a:ext cx="7488832" cy="1512168"/>
          </a:xfrm>
          <a:prstGeom prst="rect">
            <a:avLst/>
          </a:prstGeom>
          <a:solidFill>
            <a:srgbClr val="006178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ARTS-Erfolgsfaktoren</a:t>
            </a:r>
          </a:p>
          <a:p>
            <a:pPr marL="182563" indent="-182563" algn="l">
              <a:lnSpc>
                <a:spcPct val="15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 generieren – im relevanten Leistungssektor und Leistungsschwerpunkt Potentiale identifizieren und als Kundenbeauftragung gewinnen</a:t>
            </a:r>
          </a:p>
          <a:p>
            <a:pPr marL="182563" indent="-182563" algn="l">
              <a:lnSpc>
                <a:spcPct val="15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 besetzen – die richtigen Mitarbeiter für die Kundenprojekte identifizieren und einsetzen</a:t>
            </a:r>
          </a:p>
          <a:p>
            <a:pPr marL="182563" indent="-182563" algn="l">
              <a:lnSpc>
                <a:spcPct val="15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 managen – durch professionelles Projektmanagement die Kundenerwartungen übererfüllen</a:t>
            </a:r>
          </a:p>
        </p:txBody>
      </p:sp>
      <p:sp>
        <p:nvSpPr>
          <p:cNvPr id="7" name="Titel 8">
            <a:extLst>
              <a:ext uri="{FF2B5EF4-FFF2-40B4-BE49-F238E27FC236}">
                <a16:creationId xmlns:a16="http://schemas.microsoft.com/office/drawing/2014/main" id="{978B4191-E547-4835-9836-2AF1876952D6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940781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Handlungsleitsätze</a:t>
            </a:r>
            <a:r>
              <a:rPr lang="de-DE" sz="2400" b="0" dirty="0">
                <a:latin typeface="Arial" panose="020B0604020202020204" pitchFamily="34" charset="0"/>
              </a:rPr>
              <a:t> -&gt; bis 2020</a:t>
            </a:r>
          </a:p>
        </p:txBody>
      </p:sp>
      <p:sp>
        <p:nvSpPr>
          <p:cNvPr id="9" name="Datumsplatzhalter 3">
            <a:extLst>
              <a:ext uri="{FF2B5EF4-FFF2-40B4-BE49-F238E27FC236}">
                <a16:creationId xmlns:a16="http://schemas.microsoft.com/office/drawing/2014/main" id="{A0651E18-510D-49AE-96F7-DBFF6BDCF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0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91C18-F4E6-4DB4-9E39-1AFD2D72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Markenverständnis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277C6BE-F2E0-4388-8668-E0AF90F440B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52893BD-BA3A-4D1B-BF98-11715AA22B1C}" type="datetime1">
              <a:rPr lang="de-DE" smtClean="0"/>
              <a:t>27.07.2018</a:t>
            </a:fld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CC8313-2CDA-4432-A390-2A0CF9704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95B9D37-6F6A-400D-8BDD-ADC8F5EB6982}"/>
              </a:ext>
            </a:extLst>
          </p:cNvPr>
          <p:cNvSpPr/>
          <p:nvPr/>
        </p:nvSpPr>
        <p:spPr>
          <a:xfrm>
            <a:off x="2207568" y="1196752"/>
            <a:ext cx="3600400" cy="1656184"/>
          </a:xfrm>
          <a:prstGeom prst="rect">
            <a:avLst/>
          </a:prstGeom>
          <a:solidFill>
            <a:srgbClr val="00607F"/>
          </a:solidFill>
          <a:ln>
            <a:solidFill>
              <a:srgbClr val="0060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Einmarkenstrategie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ARTS ist international agierender Experte für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Ingenieur- und Fertigungsdienstleistungen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Technologieberatung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HR Services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46BF3AD-37C9-4C0A-8BB1-F8CEAF7480CA}"/>
              </a:ext>
            </a:extLst>
          </p:cNvPr>
          <p:cNvSpPr/>
          <p:nvPr/>
        </p:nvSpPr>
        <p:spPr>
          <a:xfrm>
            <a:off x="6384032" y="1196752"/>
            <a:ext cx="3600400" cy="1656184"/>
          </a:xfrm>
          <a:prstGeom prst="rect">
            <a:avLst/>
          </a:prstGeom>
          <a:solidFill>
            <a:srgbClr val="00607F"/>
          </a:solidFill>
          <a:ln>
            <a:solidFill>
              <a:srgbClr val="0060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ARTS-Marktversprechen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Wir schließen die Lücken unserer Kunden: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Mit Expertise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Durch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Know-How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Durch Kapazität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A513B3A-0D5A-45FB-B2E6-65A1077EE788}"/>
              </a:ext>
            </a:extLst>
          </p:cNvPr>
          <p:cNvSpPr txBox="1"/>
          <p:nvPr/>
        </p:nvSpPr>
        <p:spPr>
          <a:xfrm>
            <a:off x="584627" y="305966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Serviceportfolio: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2AF6638-B4F0-4BAF-865C-84701F32B840}"/>
              </a:ext>
            </a:extLst>
          </p:cNvPr>
          <p:cNvSpPr/>
          <p:nvPr/>
        </p:nvSpPr>
        <p:spPr>
          <a:xfrm>
            <a:off x="7392144" y="3789040"/>
            <a:ext cx="3600400" cy="1818574"/>
          </a:xfrm>
          <a:prstGeom prst="rect">
            <a:avLst/>
          </a:prstGeom>
          <a:noFill/>
          <a:ln>
            <a:solidFill>
              <a:srgbClr val="0060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Funktionale Organisationsaufstellung </a:t>
            </a:r>
            <a:r>
              <a:rPr lang="de-DE" sz="1200" dirty="0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(Holding, Solutions, </a:t>
            </a:r>
            <a:r>
              <a:rPr lang="de-DE" sz="1200" dirty="0" err="1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  <a:r>
              <a:rPr lang="de-DE" sz="1200" dirty="0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r>
              <a:rPr lang="de-DE" sz="1200" dirty="0">
                <a:solidFill>
                  <a:srgbClr val="0060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Grundlage für absolute Kundenorientierung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Nutzung der Holdingstruktur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Synergieeffekte &amp; Kostenvorteile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Know-How</a:t>
            </a:r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-Transfer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Cross-Selling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Wird kommunikativ nach außen nicht genutzt, sondern dient nur internen Vorteilen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7D5466D-8925-4D75-95BE-04B7A9A3D0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06"/>
          <a:stretch/>
        </p:blipFill>
        <p:spPr>
          <a:xfrm>
            <a:off x="630063" y="3429000"/>
            <a:ext cx="6546057" cy="309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727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Würfel 38"/>
          <p:cNvSpPr/>
          <p:nvPr/>
        </p:nvSpPr>
        <p:spPr>
          <a:xfrm>
            <a:off x="2438441" y="3573015"/>
            <a:ext cx="1234273" cy="1224136"/>
          </a:xfrm>
          <a:prstGeom prst="cube">
            <a:avLst>
              <a:gd name="adj" fmla="val 3844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latin typeface="Titillium Web" panose="00000500000000000000" pitchFamily="2" charset="0"/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>
            <a:off x="2932361" y="4301479"/>
            <a:ext cx="3563889" cy="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flipV="1">
            <a:off x="2932360" y="1916831"/>
            <a:ext cx="0" cy="2384648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H="1">
            <a:off x="1296449" y="4301479"/>
            <a:ext cx="1635912" cy="1647800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/>
          <p:cNvSpPr txBox="1"/>
          <p:nvPr/>
        </p:nvSpPr>
        <p:spPr>
          <a:xfrm>
            <a:off x="1829918" y="1556792"/>
            <a:ext cx="18653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solidFill>
                  <a:srgbClr val="0061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Regionale Ausrichtung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6622420" y="4162980"/>
            <a:ext cx="8931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600" b="1">
                <a:solidFill>
                  <a:schemeClr val="accent1"/>
                </a:solidFill>
                <a:latin typeface="Lato" panose="020F0502020204030203" pitchFamily="34" charset="0"/>
              </a:defRPr>
            </a:lvl1pPr>
          </a:lstStyle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Branchen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997335" y="6021288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600" b="1">
                <a:solidFill>
                  <a:schemeClr val="accent1"/>
                </a:solidFill>
                <a:latin typeface="Lato" panose="020F0502020204030203" pitchFamily="34" charset="0"/>
              </a:defRPr>
            </a:lvl1pPr>
          </a:lstStyle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Kunden</a:t>
            </a:r>
          </a:p>
        </p:txBody>
      </p:sp>
      <p:cxnSp>
        <p:nvCxnSpPr>
          <p:cNvPr id="46" name="Gerade Verbindung 45"/>
          <p:cNvCxnSpPr/>
          <p:nvPr/>
        </p:nvCxnSpPr>
        <p:spPr>
          <a:xfrm>
            <a:off x="3672713" y="4238145"/>
            <a:ext cx="0" cy="126958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>
            <a:off x="5184881" y="4238145"/>
            <a:ext cx="0" cy="126958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H="1">
            <a:off x="2880626" y="3573015"/>
            <a:ext cx="123743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 flipH="1">
            <a:off x="2880626" y="2708919"/>
            <a:ext cx="123743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H="1">
            <a:off x="2376569" y="4797151"/>
            <a:ext cx="123742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H="1">
            <a:off x="1800505" y="5373215"/>
            <a:ext cx="123742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3205276" y="4461078"/>
            <a:ext cx="902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rgbClr val="45A9C3"/>
                </a:solidFill>
                <a:latin typeface="Titillium Web" panose="00000500000000000000" pitchFamily="2" charset="0"/>
              </a:defRPr>
            </a:lvl1pPr>
          </a:lstStyle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Luft- und Raumfahrt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2086122" y="3409255"/>
            <a:ext cx="7200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rgbClr val="45A9C3"/>
                </a:solidFill>
                <a:latin typeface="Titillium Web" panose="00000500000000000000" pitchFamily="2" charset="0"/>
              </a:defRPr>
            </a:lvl1pPr>
          </a:lstStyle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55" name="Textfeld 54"/>
          <p:cNvSpPr txBox="1"/>
          <p:nvPr/>
        </p:nvSpPr>
        <p:spPr>
          <a:xfrm>
            <a:off x="1784758" y="2545159"/>
            <a:ext cx="1011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1860468" y="4633391"/>
            <a:ext cx="5357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rgbClr val="45A9C3"/>
                </a:solidFill>
                <a:latin typeface="Titillium Web" panose="00000500000000000000" pitchFamily="2" charset="0"/>
              </a:defRPr>
            </a:lvl1pPr>
          </a:lstStyle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OEM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911424" y="5209455"/>
            <a:ext cx="8322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rgbClr val="45A9C3"/>
                </a:solidFill>
                <a:latin typeface="Titillium Web" panose="00000500000000000000" pitchFamily="2" charset="0"/>
              </a:defRPr>
            </a:lvl1pPr>
          </a:lstStyle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Zulieferer</a:t>
            </a:r>
          </a:p>
        </p:txBody>
      </p:sp>
      <p:sp>
        <p:nvSpPr>
          <p:cNvPr id="58" name="Textfeld 57"/>
          <p:cNvSpPr txBox="1"/>
          <p:nvPr/>
        </p:nvSpPr>
        <p:spPr>
          <a:xfrm>
            <a:off x="3842945" y="6193897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heute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5231904" y="6139480"/>
            <a:ext cx="7040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</a:t>
            </a:r>
          </a:p>
        </p:txBody>
      </p:sp>
      <p:sp>
        <p:nvSpPr>
          <p:cNvPr id="60" name="Würfel 59"/>
          <p:cNvSpPr/>
          <p:nvPr/>
        </p:nvSpPr>
        <p:spPr>
          <a:xfrm>
            <a:off x="4516215" y="5984944"/>
            <a:ext cx="421366" cy="417905"/>
          </a:xfrm>
          <a:prstGeom prst="cube">
            <a:avLst>
              <a:gd name="adj" fmla="val 38446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latin typeface="Titillium Web" panose="00000500000000000000" pitchFamily="2" charset="0"/>
            </a:endParaRPr>
          </a:p>
        </p:txBody>
      </p:sp>
      <p:sp>
        <p:nvSpPr>
          <p:cNvPr id="61" name="Würfel 60"/>
          <p:cNvSpPr/>
          <p:nvPr/>
        </p:nvSpPr>
        <p:spPr>
          <a:xfrm>
            <a:off x="5934579" y="6054170"/>
            <a:ext cx="421366" cy="389332"/>
          </a:xfrm>
          <a:prstGeom prst="cube">
            <a:avLst>
              <a:gd name="adj" fmla="val 40135"/>
            </a:avLst>
          </a:prstGeom>
          <a:solidFill>
            <a:schemeClr val="bg1">
              <a:lumMod val="85000"/>
              <a:alpha val="54000"/>
            </a:schemeClr>
          </a:solidFill>
          <a:ln w="3175">
            <a:solidFill>
              <a:srgbClr val="45A9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latin typeface="Titillium Web" panose="00000500000000000000" pitchFamily="2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4906779" y="4471095"/>
            <a:ext cx="1708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400">
                <a:solidFill>
                  <a:srgbClr val="45A9C3"/>
                </a:solidFill>
                <a:latin typeface="Titillium Web" panose="00000500000000000000" pitchFamily="2" charset="0"/>
              </a:defRPr>
            </a:lvl1pPr>
          </a:lstStyle>
          <a:p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Industrielle Technologiebranchen</a:t>
            </a:r>
          </a:p>
        </p:txBody>
      </p:sp>
      <p:sp>
        <p:nvSpPr>
          <p:cNvPr id="38" name="Würfel 37"/>
          <p:cNvSpPr/>
          <p:nvPr/>
        </p:nvSpPr>
        <p:spPr>
          <a:xfrm>
            <a:off x="1862377" y="2708919"/>
            <a:ext cx="3322505" cy="2664296"/>
          </a:xfrm>
          <a:prstGeom prst="cube">
            <a:avLst>
              <a:gd name="adj" fmla="val 40135"/>
            </a:avLst>
          </a:prstGeom>
          <a:solidFill>
            <a:schemeClr val="bg1">
              <a:lumMod val="85000"/>
              <a:alpha val="37000"/>
            </a:schemeClr>
          </a:solidFill>
          <a:ln w="38100">
            <a:solidFill>
              <a:srgbClr val="45A9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Inhaltsplatzhalter 1"/>
          <p:cNvSpPr>
            <a:spLocks noGrp="1"/>
          </p:cNvSpPr>
          <p:nvPr>
            <p:ph idx="1"/>
          </p:nvPr>
        </p:nvSpPr>
        <p:spPr>
          <a:xfrm>
            <a:off x="7392144" y="1475882"/>
            <a:ext cx="4053182" cy="1906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dirty="0">
                <a:latin typeface="Arial" panose="020B0604020202020204" pitchFamily="34" charset="0"/>
              </a:rPr>
              <a:t>Branchenöffnung notwendig: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200" dirty="0">
                <a:latin typeface="Arial" panose="020B0604020202020204" pitchFamily="34" charset="0"/>
              </a:rPr>
              <a:t>Steigerung der Vertriebsauslastung -&gt; Erhöhung Leadanzahl (</a:t>
            </a:r>
            <a:r>
              <a:rPr lang="de-DE" sz="1200" dirty="0" err="1">
                <a:latin typeface="Arial" panose="020B0604020202020204" pitchFamily="34" charset="0"/>
              </a:rPr>
              <a:t>Sales-Funnel</a:t>
            </a:r>
            <a:r>
              <a:rPr lang="de-DE" sz="1200" dirty="0">
                <a:latin typeface="Arial" panose="020B06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200" dirty="0">
                <a:latin typeface="Arial" panose="020B0604020202020204" pitchFamily="34" charset="0"/>
              </a:rPr>
              <a:t>Erhöhung der </a:t>
            </a:r>
            <a:r>
              <a:rPr lang="de-DE" sz="1200" dirty="0" err="1">
                <a:latin typeface="Arial" panose="020B0604020202020204" pitchFamily="34" charset="0"/>
              </a:rPr>
              <a:t>Einzatzpotentiale</a:t>
            </a:r>
            <a:r>
              <a:rPr lang="de-DE" sz="1200" dirty="0">
                <a:latin typeface="Arial" panose="020B0604020202020204" pitchFamily="34" charset="0"/>
              </a:rPr>
              <a:t> für Projektmitarbeiter und Poolkandidaten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200" dirty="0">
                <a:latin typeface="Arial" panose="020B0604020202020204" pitchFamily="34" charset="0"/>
              </a:rPr>
              <a:t>Reduktion von bestehenden Kundenabhängigkeiten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200" dirty="0">
                <a:latin typeface="Arial" panose="020B0604020202020204" pitchFamily="34" charset="0"/>
              </a:rPr>
              <a:t>Grundlage zur erfolgreichen Produktdiversifikation</a:t>
            </a:r>
          </a:p>
          <a:p>
            <a:pPr marL="0" indent="0">
              <a:buNone/>
            </a:pPr>
            <a:endParaRPr lang="de-DE" sz="1200" dirty="0">
              <a:latin typeface="Arial" panose="020B0604020202020204" pitchFamily="34" charset="0"/>
            </a:endParaRPr>
          </a:p>
        </p:txBody>
      </p:sp>
      <p:graphicFrame>
        <p:nvGraphicFramePr>
          <p:cNvPr id="29" name="Tabelle 28"/>
          <p:cNvGraphicFramePr>
            <a:graphicFrameLocks noGrp="1"/>
          </p:cNvGraphicFramePr>
          <p:nvPr>
            <p:extLst/>
          </p:nvPr>
        </p:nvGraphicFramePr>
        <p:xfrm>
          <a:off x="8593111" y="3842280"/>
          <a:ext cx="1970430" cy="16992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70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865">
                <a:tc>
                  <a:txBody>
                    <a:bodyPr/>
                    <a:lstStyle/>
                    <a:p>
                      <a:r>
                        <a:rPr lang="de-DE" sz="1000" dirty="0"/>
                        <a:t>Technologiebranchen</a:t>
                      </a:r>
                    </a:p>
                  </a:txBody>
                  <a:tcPr marL="68580" marR="68580" marT="34290" marB="34290">
                    <a:solidFill>
                      <a:srgbClr val="0061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65">
                <a:tc>
                  <a:txBody>
                    <a:bodyPr/>
                    <a:lstStyle/>
                    <a:p>
                      <a:r>
                        <a:rPr lang="de-DE" sz="1000" dirty="0"/>
                        <a:t>Automotive &amp; </a:t>
                      </a:r>
                      <a:r>
                        <a:rPr lang="de-DE" sz="1000" dirty="0" err="1"/>
                        <a:t>Railway</a:t>
                      </a:r>
                      <a:endParaRPr lang="de-DE" sz="1000" dirty="0"/>
                    </a:p>
                  </a:txBody>
                  <a:tcPr marL="68580" marR="68580" marT="34290" marB="34290"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865">
                <a:tc>
                  <a:txBody>
                    <a:bodyPr/>
                    <a:lstStyle/>
                    <a:p>
                      <a:r>
                        <a:rPr lang="de-DE" sz="1000" dirty="0"/>
                        <a:t>Aerospace</a:t>
                      </a:r>
                    </a:p>
                  </a:txBody>
                  <a:tcPr marL="68580" marR="68580" marT="34290" marB="34290">
                    <a:solidFill>
                      <a:srgbClr val="4B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865">
                <a:tc>
                  <a:txBody>
                    <a:bodyPr/>
                    <a:lstStyle/>
                    <a:p>
                      <a:r>
                        <a:rPr lang="de-DE" sz="1000" dirty="0"/>
                        <a:t>Engineering &amp; Manufacturing</a:t>
                      </a:r>
                    </a:p>
                  </a:txBody>
                  <a:tcPr marL="68580" marR="68580" marT="34290" marB="34290"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865">
                <a:tc>
                  <a:txBody>
                    <a:bodyPr/>
                    <a:lstStyle/>
                    <a:p>
                      <a:r>
                        <a:rPr lang="de-DE" sz="1000" dirty="0" err="1"/>
                        <a:t>Energy</a:t>
                      </a:r>
                      <a:endParaRPr lang="de-DE" sz="1000" dirty="0"/>
                    </a:p>
                  </a:txBody>
                  <a:tcPr marL="68580" marR="68580" marT="34290" marB="34290">
                    <a:solidFill>
                      <a:srgbClr val="4B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979">
                <a:tc>
                  <a:txBody>
                    <a:bodyPr/>
                    <a:lstStyle/>
                    <a:p>
                      <a:r>
                        <a:rPr lang="de-DE" sz="1000" dirty="0"/>
                        <a:t>IT &amp; Communication</a:t>
                      </a:r>
                      <a:r>
                        <a:rPr lang="de-DE" sz="1000" baseline="0" dirty="0"/>
                        <a:t> </a:t>
                      </a:r>
                      <a:r>
                        <a:rPr lang="de-DE" sz="1000" dirty="0"/>
                        <a:t>Technology (ICT)</a:t>
                      </a:r>
                    </a:p>
                  </a:txBody>
                  <a:tcPr marL="68580" marR="68580" marT="34290" marB="34290"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865">
                <a:tc>
                  <a:txBody>
                    <a:bodyPr/>
                    <a:lstStyle/>
                    <a:p>
                      <a:r>
                        <a:rPr lang="de-DE" sz="1000" dirty="0"/>
                        <a:t>Security &amp; Defense</a:t>
                      </a:r>
                    </a:p>
                  </a:txBody>
                  <a:tcPr marL="68580" marR="68580" marT="34290" marB="34290">
                    <a:solidFill>
                      <a:srgbClr val="4BC6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2" name="Titel 8">
            <a:extLst>
              <a:ext uri="{FF2B5EF4-FFF2-40B4-BE49-F238E27FC236}">
                <a16:creationId xmlns:a16="http://schemas.microsoft.com/office/drawing/2014/main" id="{C50B840C-E009-48D7-9006-CEF3FF9BDF1F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940781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Branchenöffnung</a:t>
            </a:r>
          </a:p>
        </p:txBody>
      </p:sp>
      <p:sp>
        <p:nvSpPr>
          <p:cNvPr id="33" name="Datumsplatzhalter 3">
            <a:extLst>
              <a:ext uri="{FF2B5EF4-FFF2-40B4-BE49-F238E27FC236}">
                <a16:creationId xmlns:a16="http://schemas.microsoft.com/office/drawing/2014/main" id="{EDCBFAC9-7CD5-47E7-88F5-8756A30E0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23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" name="Diagramm 40"/>
          <p:cNvGraphicFramePr/>
          <p:nvPr>
            <p:extLst>
              <p:ext uri="{D42A27DB-BD31-4B8C-83A1-F6EECF244321}">
                <p14:modId xmlns:p14="http://schemas.microsoft.com/office/powerpoint/2010/main" val="594630696"/>
              </p:ext>
            </p:extLst>
          </p:nvPr>
        </p:nvGraphicFramePr>
        <p:xfrm>
          <a:off x="1127448" y="5291100"/>
          <a:ext cx="8017959" cy="658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echteck 14"/>
          <p:cNvSpPr/>
          <p:nvPr/>
        </p:nvSpPr>
        <p:spPr>
          <a:xfrm>
            <a:off x="8328248" y="3140968"/>
            <a:ext cx="3109858" cy="1209667"/>
          </a:xfrm>
          <a:prstGeom prst="rect">
            <a:avLst/>
          </a:prstGeom>
          <a:solidFill>
            <a:srgbClr val="006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Business </a:t>
            </a:r>
            <a:r>
              <a:rPr lang="de-DE" sz="12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Process</a:t>
            </a:r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Outsourcing</a:t>
            </a:r>
          </a:p>
          <a:p>
            <a:endParaRPr lang="de-DE" sz="12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Konzentration auf Core-Business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Kostenvorteile- und Planungssicherheit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Risikominimierung und Flexibilisierung</a:t>
            </a:r>
          </a:p>
        </p:txBody>
      </p:sp>
      <p:sp>
        <p:nvSpPr>
          <p:cNvPr id="6" name="Rechteck 5"/>
          <p:cNvSpPr/>
          <p:nvPr/>
        </p:nvSpPr>
        <p:spPr>
          <a:xfrm>
            <a:off x="1199456" y="1916832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Produktsubstitution und Diversifikation / Größtes Chancenpotential: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AÜG-Substitut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Trend zu Fremdvergabe von Non-core-business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Größte Risiken, wirtschaftlich und Kompetenz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Projects &amp; 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Workpackages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/ Outplacement &amp; Outsourcing / Extended 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workbench</a:t>
            </a:r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Fokus / aktuelle Maßnahmen: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Marktdurchdringung -&gt; Ausschreibungen aus der Airbus-Welt erhalten / Key-Account-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Mgmt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Marktentwicklung -&gt; Dienstleistung in neue Kundenbranchen / Marketing &amp; Vertrieb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Internationalisierung -&gt; Frankreich etablieren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Produktentwicklung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Konzeptionierung &amp; Standardisierung von 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Logistics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Production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&amp; Industrial Support Services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Kampagnen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„DL-Form mit dem größten Entwicklungspotential“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328249" y="2761628"/>
            <a:ext cx="12057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400"/>
              </a:spcBef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Kundenvorteile</a:t>
            </a:r>
            <a:endParaRPr lang="de-DE" sz="1200" b="1" dirty="0">
              <a:solidFill>
                <a:srgbClr val="45A9C3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8" name="Titel 8">
            <a:extLst>
              <a:ext uri="{FF2B5EF4-FFF2-40B4-BE49-F238E27FC236}">
                <a16:creationId xmlns:a16="http://schemas.microsoft.com/office/drawing/2014/main" id="{C6FECBC6-B715-47E8-8B9C-9BC3373737BA}"/>
              </a:ext>
            </a:extLst>
          </p:cNvPr>
          <p:cNvSpPr txBox="1">
            <a:spLocks/>
          </p:cNvSpPr>
          <p:nvPr/>
        </p:nvSpPr>
        <p:spPr>
          <a:xfrm>
            <a:off x="-9245" y="2427883"/>
            <a:ext cx="940781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de-DE" sz="2400" dirty="0">
              <a:latin typeface="Arial" panose="020B0604020202020204" pitchFamily="34" charset="0"/>
            </a:endParaRPr>
          </a:p>
        </p:txBody>
      </p:sp>
      <p:sp>
        <p:nvSpPr>
          <p:cNvPr id="11" name="Titel 8">
            <a:extLst>
              <a:ext uri="{FF2B5EF4-FFF2-40B4-BE49-F238E27FC236}">
                <a16:creationId xmlns:a16="http://schemas.microsoft.com/office/drawing/2014/main" id="{E250876A-025A-4A6B-8C5A-33EF5B6A6724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1130402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Solutions: Ingenieur- &amp; Fertigungsdienstleistungen</a:t>
            </a:r>
          </a:p>
        </p:txBody>
      </p:sp>
      <p:sp>
        <p:nvSpPr>
          <p:cNvPr id="12" name="Datumsplatzhalter 3">
            <a:extLst>
              <a:ext uri="{FF2B5EF4-FFF2-40B4-BE49-F238E27FC236}">
                <a16:creationId xmlns:a16="http://schemas.microsoft.com/office/drawing/2014/main" id="{54324F6D-C946-468B-AFCD-138336C5C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8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8328248" y="3140968"/>
            <a:ext cx="3109858" cy="1209667"/>
          </a:xfrm>
          <a:prstGeom prst="rect">
            <a:avLst/>
          </a:prstGeom>
          <a:solidFill>
            <a:srgbClr val="006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Business Consulting</a:t>
            </a:r>
          </a:p>
          <a:p>
            <a:endParaRPr lang="de-DE" sz="12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Best Practice und Prozessdesign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Performancesteigerung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Prozess- und Kosteneffizienz</a:t>
            </a:r>
          </a:p>
        </p:txBody>
      </p:sp>
      <p:sp>
        <p:nvSpPr>
          <p:cNvPr id="6" name="Rechteck 5"/>
          <p:cNvSpPr/>
          <p:nvPr/>
        </p:nvSpPr>
        <p:spPr>
          <a:xfrm>
            <a:off x="1199456" y="1916832"/>
            <a:ext cx="66247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Beratungsmarkt folgt Wachstumstrend - Unternehmerische Neustrukturierung notwendig durch verschiedene Treiber: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Notwendigkeit Prozessoptimierung durch Wachstum, begrenzte Ressourcen, Kosten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Digitalisierung, </a:t>
            </a: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IoThings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Industrie 4.0, Innovationsdruck,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Disruptive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Entwicklungsschübe, Demographische Entwicklung, …</a:t>
            </a: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Fokus / aktuelle Maßnahmen: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Know-How</a:t>
            </a: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&amp; Kompetenz aufbauen</a:t>
            </a:r>
          </a:p>
          <a:p>
            <a:pPr lvl="1"/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„Zugang zu Kunden auf </a:t>
            </a:r>
            <a:r>
              <a:rPr lang="de-DE" sz="1200" dirty="0" err="1">
                <a:solidFill>
                  <a:srgbClr val="0061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Entscheiderebene</a:t>
            </a:r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Rechteck 6"/>
          <p:cNvSpPr/>
          <p:nvPr/>
        </p:nvSpPr>
        <p:spPr>
          <a:xfrm>
            <a:off x="8328249" y="2761628"/>
            <a:ext cx="12057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400"/>
              </a:spcBef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Kundenvorteile</a:t>
            </a:r>
            <a:endParaRPr lang="de-DE" sz="1200" b="1" dirty="0">
              <a:solidFill>
                <a:srgbClr val="45A9C3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1459081883"/>
              </p:ext>
            </p:extLst>
          </p:nvPr>
        </p:nvGraphicFramePr>
        <p:xfrm>
          <a:off x="1055440" y="5435493"/>
          <a:ext cx="8017959" cy="658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el 8">
            <a:extLst>
              <a:ext uri="{FF2B5EF4-FFF2-40B4-BE49-F238E27FC236}">
                <a16:creationId xmlns:a16="http://schemas.microsoft.com/office/drawing/2014/main" id="{415FA39C-E7A2-4286-AEF9-C2A3F99CF92B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1130402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 err="1">
                <a:latin typeface="Arial" panose="020B0604020202020204" pitchFamily="34" charset="0"/>
              </a:rPr>
              <a:t>Processes</a:t>
            </a:r>
            <a:r>
              <a:rPr lang="de-DE" sz="2400" dirty="0">
                <a:latin typeface="Arial" panose="020B0604020202020204" pitchFamily="34" charset="0"/>
              </a:rPr>
              <a:t>: </a:t>
            </a:r>
            <a:r>
              <a:rPr lang="de-DE" sz="2400" dirty="0" err="1">
                <a:latin typeface="Arial" panose="020B0604020202020204" pitchFamily="34" charset="0"/>
              </a:rPr>
              <a:t>Technelogieberatung</a:t>
            </a:r>
            <a:endParaRPr lang="de-DE" sz="2400" dirty="0">
              <a:latin typeface="Arial" panose="020B0604020202020204" pitchFamily="34" charset="0"/>
            </a:endParaRPr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C1A0AB13-A16A-44D2-B1E0-8F5D1210E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709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" name="Diagramm 40"/>
          <p:cNvGraphicFramePr/>
          <p:nvPr>
            <p:extLst>
              <p:ext uri="{D42A27DB-BD31-4B8C-83A1-F6EECF244321}">
                <p14:modId xmlns:p14="http://schemas.microsoft.com/office/powerpoint/2010/main" val="1106091391"/>
              </p:ext>
            </p:extLst>
          </p:nvPr>
        </p:nvGraphicFramePr>
        <p:xfrm>
          <a:off x="1271464" y="5291100"/>
          <a:ext cx="8918936" cy="658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echteck 14"/>
          <p:cNvSpPr/>
          <p:nvPr/>
        </p:nvSpPr>
        <p:spPr>
          <a:xfrm>
            <a:off x="8544272" y="3294046"/>
            <a:ext cx="3109858" cy="1209667"/>
          </a:xfrm>
          <a:prstGeom prst="rect">
            <a:avLst/>
          </a:prstGeom>
          <a:solidFill>
            <a:srgbClr val="006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HR-Services</a:t>
            </a:r>
          </a:p>
          <a:p>
            <a:endParaRPr lang="de-DE" sz="12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Höchste Reaktionsgeschwindigkeit &amp; Flexibilität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Geringster Prozessaufwand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Try &amp; Hire</a:t>
            </a:r>
          </a:p>
        </p:txBody>
      </p:sp>
      <p:sp>
        <p:nvSpPr>
          <p:cNvPr id="6" name="Rechteck 5"/>
          <p:cNvSpPr/>
          <p:nvPr/>
        </p:nvSpPr>
        <p:spPr>
          <a:xfrm>
            <a:off x="1343472" y="1772816"/>
            <a:ext cx="66247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Personaldienstleistungsmarkt verändert sich radikal: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Zunehmende Regulierung / Reduktion Flexibilität - Verteuerung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Ausgesogener HR-Beschaffungsmarkt im drastisch enger werden Kandidatenmarkt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Demographische Entwicklung, verändertes Werteverständnis der Generation „Y“</a:t>
            </a: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Fokus / aktuelle Maßnahmen: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Marktdurchdringung -&gt; Hit-Rate bei Bestandskunden erhöhen / oHR-Management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Preise schrittweise erhöhen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Marktentwicklung -&gt;„etablierte“ Dienstleistung in neue Kundenbranchen / Vertrieb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Produktmodifikation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Konzeptionierung &amp; Standardisierung PV / nachgelagert nach AÜ…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HR-BPO (eigene Stärke) / Evaluierung Potentialträger…</a:t>
            </a: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de-DE" sz="1200" dirty="0">
              <a:solidFill>
                <a:srgbClr val="00617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rgbClr val="0061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„Cash Cow stärken“</a:t>
            </a: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de-DE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400256" y="2780928"/>
            <a:ext cx="12057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400"/>
              </a:spcBef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Kundenvorteile</a:t>
            </a:r>
          </a:p>
        </p:txBody>
      </p:sp>
      <p:sp>
        <p:nvSpPr>
          <p:cNvPr id="8" name="Titel 8">
            <a:extLst>
              <a:ext uri="{FF2B5EF4-FFF2-40B4-BE49-F238E27FC236}">
                <a16:creationId xmlns:a16="http://schemas.microsoft.com/office/drawing/2014/main" id="{583697B5-C204-497D-8810-BA3B57500E4E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9407819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Experts: Human Ressource Services</a:t>
            </a:r>
          </a:p>
        </p:txBody>
      </p:sp>
      <p:sp>
        <p:nvSpPr>
          <p:cNvPr id="9" name="Datumsplatzhalter 3">
            <a:extLst>
              <a:ext uri="{FF2B5EF4-FFF2-40B4-BE49-F238E27FC236}">
                <a16:creationId xmlns:a16="http://schemas.microsoft.com/office/drawing/2014/main" id="{4A855A35-24FA-4342-96CB-A8AD4C284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597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983432" y="1943215"/>
            <a:ext cx="8222426" cy="3659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Identifikation &amp; Commitment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Strategisches Denken und Handeln – „Mittragen“ und verinnerlichen der Strategie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Ausrichtung der Führung sowie des eigenen Arbeitsstils an der Strategie</a:t>
            </a:r>
          </a:p>
          <a:p>
            <a:pPr algn="just">
              <a:lnSpc>
                <a:spcPct val="150000"/>
              </a:lnSpc>
            </a:pPr>
            <a:endParaRPr lang="de-DE" sz="1200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Zielorientierung &amp; Umsetzungsstärke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Eigene sowie Bereichs- / Abteilungsziele folgen der Strategie – Projekte und Vorhaben werden zielorientiert umgesetzt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Jeder hat, entwickelt oder stärkt seine Fähigkeit, innere und äußere Widerstände oder Hindernisse auf dem Weg zum Ziel (angestrebtes Resultat) wirksam und „richtig“ zu überwinden.</a:t>
            </a:r>
          </a:p>
          <a:p>
            <a:pPr algn="just">
              <a:lnSpc>
                <a:spcPct val="150000"/>
              </a:lnSpc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&amp; Leistungsorientierung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Anstreben einer High-Performance-Culture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Unternehmensweite Konsistenz im Führungsverhalten - Performance Leadership</a:t>
            </a:r>
          </a:p>
        </p:txBody>
      </p:sp>
      <p:sp>
        <p:nvSpPr>
          <p:cNvPr id="7" name="Rechteck 6"/>
          <p:cNvSpPr/>
          <p:nvPr/>
        </p:nvSpPr>
        <p:spPr>
          <a:xfrm>
            <a:off x="7464152" y="5281855"/>
            <a:ext cx="4176464" cy="1070513"/>
          </a:xfrm>
          <a:prstGeom prst="rect">
            <a:avLst/>
          </a:prstGeom>
          <a:solidFill>
            <a:srgbClr val="0061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Effective High-Performance Organisation</a:t>
            </a:r>
          </a:p>
          <a:p>
            <a:endParaRPr lang="de-DE" sz="12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(Corporate DNA + Agility) x Strategy x People &amp; Culture</a:t>
            </a:r>
            <a:endParaRPr lang="de-DE" sz="12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el 8">
            <a:extLst>
              <a:ext uri="{FF2B5EF4-FFF2-40B4-BE49-F238E27FC236}">
                <a16:creationId xmlns:a16="http://schemas.microsoft.com/office/drawing/2014/main" id="{B8A2686B-BF5D-4413-BFDD-8F2F15A66532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11808085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„Transforming strategy into action“ I.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36307CDF-BC70-4888-A8F9-ED19C5B4B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901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60B74-2149-4B39-9A17-3A78368D2BA8}" type="slidenum">
              <a:rPr lang="de-DE" sz="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de-D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1127448" y="1563803"/>
            <a:ext cx="7344816" cy="504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Ressourcennutzung &amp; -erschließung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Verbesserung der internen Produktivität und Effizienzsteigerung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Aktivierung  interner Nutzenpotentiale zur Steigerung proaktiver und professionellerer Recruiting-Aktivitäten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Internationale Ressourcenerschließung (Osteuropa, Spanien, Frankreich, GB…)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Identifikation von Potentialträgern (Dienstleistungs-swap)</a:t>
            </a:r>
          </a:p>
          <a:p>
            <a:pPr algn="just">
              <a:lnSpc>
                <a:spcPct val="150000"/>
              </a:lnSpc>
            </a:pPr>
            <a:endParaRPr lang="de-DE" sz="1200" dirty="0">
              <a:solidFill>
                <a:srgbClr val="45A9C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Markt-, Kunden- &amp; Dienstleistungsentwicklung 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Branchenöffnung und Internationalisierung (FR-Unterstützung)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Signifikante Erhöhung alle vertrieblichen bzw. kundenorientierten Aktivitäten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Innovative Produktentwicklung zur Dienstleistungstransformation und –evolution -&gt; Value Added Services (von PV; Retention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Mgmt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. über BPO-Design bis Consulting)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Preiserhöhung und Kundenselektion (Potential vs. Risiken)</a:t>
            </a:r>
          </a:p>
          <a:p>
            <a:pPr algn="just">
              <a:lnSpc>
                <a:spcPct val="150000"/>
              </a:lnSpc>
            </a:pP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de-DE" sz="1200" dirty="0">
                <a:solidFill>
                  <a:srgbClr val="45A9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Ziele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Vereinbaren inkl. Maßnahmen und Verantwortlichkeiten festlegen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Umsetzen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Controlling Wirksamkeit und Zielerreichungsgrad</a:t>
            </a:r>
          </a:p>
        </p:txBody>
      </p:sp>
      <p:sp>
        <p:nvSpPr>
          <p:cNvPr id="5" name="Titel 8">
            <a:extLst>
              <a:ext uri="{FF2B5EF4-FFF2-40B4-BE49-F238E27FC236}">
                <a16:creationId xmlns:a16="http://schemas.microsoft.com/office/drawing/2014/main" id="{F7CE2BC6-4FDB-45D7-BAF5-7C8E88B0623F}"/>
              </a:ext>
            </a:extLst>
          </p:cNvPr>
          <p:cNvSpPr txBox="1">
            <a:spLocks/>
          </p:cNvSpPr>
          <p:nvPr/>
        </p:nvSpPr>
        <p:spPr>
          <a:xfrm>
            <a:off x="624619" y="274638"/>
            <a:ext cx="11808085" cy="1426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1" kern="1200">
                <a:solidFill>
                  <a:schemeClr val="tx1"/>
                </a:solidFill>
                <a:latin typeface="Titillium Web" panose="00000500000000000000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sz="2400" dirty="0">
                <a:latin typeface="Arial" panose="020B0604020202020204" pitchFamily="34" charset="0"/>
              </a:rPr>
              <a:t>„</a:t>
            </a:r>
            <a:r>
              <a:rPr lang="de-DE" sz="2400" dirty="0" err="1">
                <a:latin typeface="Arial" panose="020B0604020202020204" pitchFamily="34" charset="0"/>
              </a:rPr>
              <a:t>Transforming</a:t>
            </a:r>
            <a:r>
              <a:rPr lang="de-DE" sz="2400" dirty="0">
                <a:latin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</a:rPr>
              <a:t>strategy</a:t>
            </a:r>
            <a:r>
              <a:rPr lang="de-DE" sz="2400" dirty="0">
                <a:latin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</a:rPr>
              <a:t>into</a:t>
            </a:r>
            <a:r>
              <a:rPr lang="de-DE" sz="2400" dirty="0">
                <a:latin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</a:rPr>
              <a:t>action</a:t>
            </a:r>
            <a:r>
              <a:rPr lang="de-DE" sz="2400" dirty="0">
                <a:latin typeface="Arial" panose="020B0604020202020204" pitchFamily="34" charset="0"/>
              </a:rPr>
              <a:t>“ II.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A97E6F84-5EE1-4351-BBBC-5E00901F6A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90400" y="6313504"/>
            <a:ext cx="1392000" cy="365125"/>
          </a:xfrm>
        </p:spPr>
        <p:txBody>
          <a:bodyPr/>
          <a:lstStyle/>
          <a:p>
            <a:fld id="{F678893D-5E8C-41D1-9F91-5E537D590105}" type="datetime1">
              <a:rPr lang="de-DE" smtClean="0">
                <a:latin typeface="Arial" panose="020B0604020202020204" pitchFamily="34" charset="0"/>
              </a:rPr>
              <a:t>27.07.2018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35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832</Words>
  <Application>Microsoft Office PowerPoint</Application>
  <PresentationFormat>Breitbild</PresentationFormat>
  <Paragraphs>188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8" baseType="lpstr">
      <vt:lpstr>Microsoft YaHei</vt:lpstr>
      <vt:lpstr>Arial</vt:lpstr>
      <vt:lpstr>Calibri</vt:lpstr>
      <vt:lpstr>Calibri Light</vt:lpstr>
      <vt:lpstr>Tahoma</vt:lpstr>
      <vt:lpstr>Titillium Web</vt:lpstr>
      <vt:lpstr>Verdana</vt:lpstr>
      <vt:lpstr>Wingdings</vt:lpstr>
      <vt:lpstr>Office Theme</vt:lpstr>
      <vt:lpstr>PowerPoint-Präsentation</vt:lpstr>
      <vt:lpstr>PowerPoint-Präsentation</vt:lpstr>
      <vt:lpstr>Markenverständnis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Anpassung Vision &amp; Mission</dc:title>
  <dc:creator>Gerald Unger</dc:creator>
  <cp:lastModifiedBy>Anja Uebermuth</cp:lastModifiedBy>
  <cp:revision>10</cp:revision>
  <dcterms:created xsi:type="dcterms:W3CDTF">2018-02-09T13:54:26Z</dcterms:created>
  <dcterms:modified xsi:type="dcterms:W3CDTF">2018-07-27T07:57:38Z</dcterms:modified>
</cp:coreProperties>
</file>